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56"/>
  </p:notesMasterIdLst>
  <p:handoutMasterIdLst>
    <p:handoutMasterId r:id="rId57"/>
  </p:handoutMasterIdLst>
  <p:sldIdLst>
    <p:sldId id="269" r:id="rId5"/>
    <p:sldId id="258" r:id="rId6"/>
    <p:sldId id="259" r:id="rId7"/>
    <p:sldId id="292"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307" r:id="rId22"/>
    <p:sldId id="321" r:id="rId23"/>
    <p:sldId id="322" r:id="rId24"/>
    <p:sldId id="323" r:id="rId25"/>
    <p:sldId id="324" r:id="rId26"/>
    <p:sldId id="325" r:id="rId27"/>
    <p:sldId id="326" r:id="rId28"/>
    <p:sldId id="327" r:id="rId29"/>
    <p:sldId id="319" r:id="rId30"/>
    <p:sldId id="311" r:id="rId31"/>
    <p:sldId id="312" r:id="rId32"/>
    <p:sldId id="313" r:id="rId33"/>
    <p:sldId id="314" r:id="rId34"/>
    <p:sldId id="315" r:id="rId35"/>
    <p:sldId id="316" r:id="rId36"/>
    <p:sldId id="317" r:id="rId37"/>
    <p:sldId id="318" r:id="rId38"/>
    <p:sldId id="320" r:id="rId39"/>
    <p:sldId id="328" r:id="rId40"/>
    <p:sldId id="329" r:id="rId41"/>
    <p:sldId id="330" r:id="rId42"/>
    <p:sldId id="331" r:id="rId43"/>
    <p:sldId id="332" r:id="rId44"/>
    <p:sldId id="333" r:id="rId45"/>
    <p:sldId id="334" r:id="rId46"/>
    <p:sldId id="335" r:id="rId47"/>
    <p:sldId id="339" r:id="rId48"/>
    <p:sldId id="336" r:id="rId49"/>
    <p:sldId id="337" r:id="rId50"/>
    <p:sldId id="338" r:id="rId51"/>
    <p:sldId id="341" r:id="rId52"/>
    <p:sldId id="342" r:id="rId53"/>
    <p:sldId id="340" r:id="rId54"/>
    <p:sldId id="29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9A4"/>
    <a:srgbClr val="E1D2E4"/>
    <a:srgbClr val="A679AF"/>
    <a:srgbClr val="F8CE85"/>
    <a:srgbClr val="E66677"/>
    <a:srgbClr val="9E71AC"/>
    <a:srgbClr val="E47E8D"/>
    <a:srgbClr val="A580B7"/>
    <a:srgbClr val="E30613"/>
    <a:srgbClr val="9AA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6" autoAdjust="0"/>
    <p:restoredTop sz="96348" autoAdjust="0"/>
  </p:normalViewPr>
  <p:slideViewPr>
    <p:cSldViewPr snapToGrid="0">
      <p:cViewPr varScale="1">
        <p:scale>
          <a:sx n="151" d="100"/>
          <a:sy n="151" d="100"/>
        </p:scale>
        <p:origin x="83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0" d="100"/>
          <a:sy n="90" d="100"/>
        </p:scale>
        <p:origin x="3376"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x-none" smtClean="0"/>
              <a:t>6/20/22</a:t>
            </a:fld>
            <a:endParaRPr lang="x-none"/>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x-none" smtClean="0"/>
              <a:t>‹#›</a:t>
            </a:fld>
            <a:endParaRPr lang="x-none"/>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kafka.apache.org/documentation.html#compactio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bookkeeper.apache.org/"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afka.apache.org/quickstart#connectconfigs_plugin.path"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As figure 1.1 shows, digital satellite, cable, and Blu-ray™ players can connect to a central receiver. You can think of those individual pieces as regularly sending data in a format that they know about.</a:t>
            </a:r>
          </a:p>
          <a:p>
            <a:r>
              <a:rPr lang="en-GB" sz="1200" b="0" i="0" kern="1200" dirty="0">
                <a:solidFill>
                  <a:schemeClr val="tx1"/>
                </a:solidFill>
                <a:effectLst/>
                <a:latin typeface="+mn-lt"/>
                <a:ea typeface="+mn-ea"/>
                <a:cs typeface="+mn-cs"/>
              </a:rPr>
              <a:t>That flow of data can be thought of as nearly constant while a movie or CD is playing</a:t>
            </a:r>
          </a:p>
          <a:p>
            <a:r>
              <a:rPr lang="en-GB" sz="1200" b="0" i="0" kern="1200" dirty="0">
                <a:solidFill>
                  <a:schemeClr val="tx1"/>
                </a:solidFill>
                <a:effectLst/>
                <a:latin typeface="+mn-lt"/>
                <a:ea typeface="+mn-ea"/>
                <a:cs typeface="+mn-cs"/>
              </a:rPr>
              <a:t>The receiver deals with this constant stream of data and converts it into a usable format for the external devices attached to the other end (the receiver sends the video to your television and the audio to a decoder as well as to the speakers).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9</a:t>
            </a:fld>
            <a:endParaRPr lang="en-US"/>
          </a:p>
        </p:txBody>
      </p:sp>
    </p:spTree>
    <p:extLst>
      <p:ext uri="{BB962C8B-B14F-4D97-AF65-F5344CB8AC3E}">
        <p14:creationId xmlns:p14="http://schemas.microsoft.com/office/powerpoint/2010/main" val="2669271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downside of using JSON is that it does not enforce any kind of schema, so after you have parsed the message, you have no way of knowing what fields are available and what types they have. The data producer makes no guarantees that fields will be present or that their types won't change, making it challenging and error-prone to work with.</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41</a:t>
            </a:fld>
            <a:endParaRPr lang="en-US"/>
          </a:p>
        </p:txBody>
      </p:sp>
    </p:spTree>
    <p:extLst>
      <p:ext uri="{BB962C8B-B14F-4D97-AF65-F5344CB8AC3E}">
        <p14:creationId xmlns:p14="http://schemas.microsoft.com/office/powerpoint/2010/main" val="1742525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Kafka includes clients to interface with other systems.</a:t>
            </a:r>
          </a:p>
          <a:p>
            <a:r>
              <a:rPr lang="en-GB" sz="1200" b="0" i="0" kern="1200" dirty="0">
                <a:solidFill>
                  <a:schemeClr val="tx1"/>
                </a:solidFill>
                <a:effectLst/>
                <a:latin typeface="+mn-lt"/>
                <a:ea typeface="+mn-ea"/>
                <a:cs typeface="+mn-cs"/>
              </a:rPr>
              <a:t>One such client type is called a </a:t>
            </a:r>
            <a:r>
              <a:rPr lang="en-GB" sz="1200" b="0" i="1" kern="1200" dirty="0">
                <a:solidFill>
                  <a:schemeClr val="tx1"/>
                </a:solidFill>
                <a:effectLst/>
                <a:latin typeface="+mn-lt"/>
                <a:ea typeface="+mn-ea"/>
                <a:cs typeface="+mn-cs"/>
              </a:rPr>
              <a:t>producer</a:t>
            </a:r>
            <a:r>
              <a:rPr lang="en-GB" sz="1200" b="0" i="0" kern="1200" dirty="0">
                <a:solidFill>
                  <a:schemeClr val="tx1"/>
                </a:solidFill>
                <a:effectLst/>
                <a:latin typeface="+mn-lt"/>
                <a:ea typeface="+mn-ea"/>
                <a:cs typeface="+mn-cs"/>
              </a:rPr>
              <a:t>, which sends multiple data streams to the Kafka brokers</a:t>
            </a:r>
          </a:p>
          <a:p>
            <a:r>
              <a:rPr lang="en-US" dirty="0"/>
              <a:t>The brokers serve a similar function as the receiver.</a:t>
            </a:r>
          </a:p>
          <a:p>
            <a:r>
              <a:rPr lang="en-US" dirty="0"/>
              <a:t>Kafka also includes consumers, clients that can read data from the brokers and process it.</a:t>
            </a:r>
          </a:p>
          <a:p>
            <a:r>
              <a:rPr lang="en-US" dirty="0"/>
              <a:t>Producers and consumers are completely decoupled, allowing each client to. work independently.</a:t>
            </a:r>
          </a:p>
        </p:txBody>
      </p:sp>
      <p:sp>
        <p:nvSpPr>
          <p:cNvPr id="4" name="Slide Number Placeholder 3"/>
          <p:cNvSpPr>
            <a:spLocks noGrp="1"/>
          </p:cNvSpPr>
          <p:nvPr>
            <p:ph type="sldNum" sz="quarter" idx="5"/>
          </p:nvPr>
        </p:nvSpPr>
        <p:spPr/>
        <p:txBody>
          <a:bodyPr/>
          <a:lstStyle/>
          <a:p>
            <a:fld id="{953E675E-B2DC-5A4F-8404-003BB8384781}" type="slidenum">
              <a:rPr lang="en-US" smtClean="0"/>
              <a:t>10</a:t>
            </a:fld>
            <a:endParaRPr lang="en-US"/>
          </a:p>
        </p:txBody>
      </p:sp>
    </p:spTree>
    <p:extLst>
      <p:ext uri="{BB962C8B-B14F-4D97-AF65-F5344CB8AC3E}">
        <p14:creationId xmlns:p14="http://schemas.microsoft.com/office/powerpoint/2010/main" val="3857759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this case, Kafka can be configured to allow a producer of messages to send the same message more than once and have it written to the brokers</a:t>
            </a:r>
          </a:p>
          <a:p>
            <a:r>
              <a:rPr lang="en-GB" sz="1200" b="0" i="0" kern="1200" dirty="0">
                <a:solidFill>
                  <a:schemeClr val="tx1"/>
                </a:solidFill>
                <a:effectLst/>
                <a:latin typeface="+mn-lt"/>
                <a:ea typeface="+mn-ea"/>
                <a:cs typeface="+mn-cs"/>
              </a:rPr>
              <a:t>For those cases where you can’t miss a message, say that someone has paid an invoice, this guarantee might take some filtering on the consumer end, but it is one of the safest delivery methods.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12</a:t>
            </a:fld>
            <a:endParaRPr lang="en-US"/>
          </a:p>
        </p:txBody>
      </p:sp>
    </p:spTree>
    <p:extLst>
      <p:ext uri="{BB962C8B-B14F-4D97-AF65-F5344CB8AC3E}">
        <p14:creationId xmlns:p14="http://schemas.microsoft.com/office/powerpoint/2010/main" val="37596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At-most-once</a:t>
            </a:r>
            <a:r>
              <a:rPr lang="en-GB" sz="1200" b="0" i="0" kern="1200" dirty="0">
                <a:solidFill>
                  <a:schemeClr val="tx1"/>
                </a:solidFill>
                <a:effectLst/>
                <a:latin typeface="+mn-lt"/>
                <a:ea typeface="+mn-ea"/>
                <a:cs typeface="+mn-cs"/>
              </a:rPr>
              <a:t> semantics (figure 1.4) is when a producer of messages might send a message once and never retry. In the event of a failure, the producer moves on and doesn’t attempt to send it again</a:t>
            </a:r>
          </a:p>
          <a:p>
            <a:r>
              <a:rPr lang="en-GB" sz="1200" b="0" i="0" kern="1200" dirty="0">
                <a:solidFill>
                  <a:schemeClr val="tx1"/>
                </a:solidFill>
                <a:effectLst/>
                <a:latin typeface="+mn-lt"/>
                <a:ea typeface="+mn-ea"/>
                <a:cs typeface="+mn-cs"/>
              </a:rPr>
              <a:t>Why would someone be okay with losing a message? If a popular website is tracking page views for visitors, it might be okay with missing a few page view events out of the millions it processes each day. Keeping the system performing and not waiting on acknowledgments might outweigh any cost of lost data.</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13</a:t>
            </a:fld>
            <a:endParaRPr lang="en-US"/>
          </a:p>
        </p:txBody>
      </p:sp>
    </p:spTree>
    <p:extLst>
      <p:ext uri="{BB962C8B-B14F-4D97-AF65-F5344CB8AC3E}">
        <p14:creationId xmlns:p14="http://schemas.microsoft.com/office/powerpoint/2010/main" val="3733508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Kafka added the </a:t>
            </a:r>
            <a:r>
              <a:rPr lang="en-GB" sz="1200" b="0" i="1" kern="1200" dirty="0">
                <a:solidFill>
                  <a:schemeClr val="tx1"/>
                </a:solidFill>
                <a:effectLst/>
                <a:latin typeface="+mn-lt"/>
                <a:ea typeface="+mn-ea"/>
                <a:cs typeface="+mn-cs"/>
              </a:rPr>
              <a:t>exactly-once</a:t>
            </a:r>
            <a:r>
              <a:rPr lang="en-GB" sz="1200" b="0" i="0" kern="1200" dirty="0">
                <a:solidFill>
                  <a:schemeClr val="tx1"/>
                </a:solidFill>
                <a:effectLst/>
                <a:latin typeface="+mn-lt"/>
                <a:ea typeface="+mn-ea"/>
                <a:cs typeface="+mn-cs"/>
              </a:rPr>
              <a:t> semantics, also known as EOS, to its feature set in version 0.11.0.</a:t>
            </a:r>
          </a:p>
          <a:p>
            <a:r>
              <a:rPr lang="en-GB" sz="1200" b="0" i="0" kern="1200" dirty="0">
                <a:solidFill>
                  <a:schemeClr val="tx1"/>
                </a:solidFill>
                <a:effectLst/>
                <a:latin typeface="+mn-lt"/>
                <a:ea typeface="+mn-ea"/>
                <a:cs typeface="+mn-cs"/>
              </a:rPr>
              <a:t> On the one hand, exactly-once semantics (figure 1.5) are ideal for a lot of use cases. This seemed like a logical guarantee for removing duplicate messages, making them a thing of the past.</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14</a:t>
            </a:fld>
            <a:endParaRPr lang="en-US"/>
          </a:p>
        </p:txBody>
      </p:sp>
    </p:spTree>
    <p:extLst>
      <p:ext uri="{BB962C8B-B14F-4D97-AF65-F5344CB8AC3E}">
        <p14:creationId xmlns:p14="http://schemas.microsoft.com/office/powerpoint/2010/main" val="3796423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Kafka can serve as a kind of external commit-log for a distributed system. The log helps replicate data between nodes and acts as a re-syncing mechanism for failed nodes to restore their data. The </a:t>
            </a:r>
            <a:r>
              <a:rPr lang="en-GB" sz="1200" b="0" i="0" kern="1200" dirty="0">
                <a:solidFill>
                  <a:schemeClr val="tx1"/>
                </a:solidFill>
                <a:effectLst/>
                <a:latin typeface="+mn-lt"/>
                <a:ea typeface="+mn-ea"/>
                <a:cs typeface="+mn-cs"/>
                <a:hlinkClick r:id="rId3"/>
              </a:rPr>
              <a:t>log compaction</a:t>
            </a:r>
            <a:r>
              <a:rPr lang="en-GB" sz="1200" b="0" i="0" kern="1200" dirty="0">
                <a:solidFill>
                  <a:schemeClr val="tx1"/>
                </a:solidFill>
                <a:effectLst/>
                <a:latin typeface="+mn-lt"/>
                <a:ea typeface="+mn-ea"/>
                <a:cs typeface="+mn-cs"/>
              </a:rPr>
              <a:t> feature in Kafka helps support this usage. In this usage Kafka is similar to </a:t>
            </a:r>
            <a:r>
              <a:rPr lang="en-GB" sz="1200" b="0" i="0" kern="1200" dirty="0">
                <a:solidFill>
                  <a:schemeClr val="tx1"/>
                </a:solidFill>
                <a:effectLst/>
                <a:latin typeface="+mn-lt"/>
                <a:ea typeface="+mn-ea"/>
                <a:cs typeface="+mn-cs"/>
                <a:hlinkClick r:id="rId4"/>
              </a:rPr>
              <a:t>Apache BookKeeper</a:t>
            </a:r>
            <a:r>
              <a:rPr lang="en-GB" sz="1200" b="0" i="0" kern="1200" dirty="0">
                <a:solidFill>
                  <a:schemeClr val="tx1"/>
                </a:solidFill>
                <a:effectLst/>
                <a:latin typeface="+mn-lt"/>
                <a:ea typeface="+mn-ea"/>
                <a:cs typeface="+mn-cs"/>
              </a:rPr>
              <a:t> project.</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15</a:t>
            </a:fld>
            <a:endParaRPr lang="en-US"/>
          </a:p>
        </p:txBody>
      </p:sp>
    </p:spTree>
    <p:extLst>
      <p:ext uri="{BB962C8B-B14F-4D97-AF65-F5344CB8AC3E}">
        <p14:creationId xmlns:p14="http://schemas.microsoft.com/office/powerpoint/2010/main" val="383585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First, make sure to add </a:t>
            </a:r>
            <a:r>
              <a:rPr lang="en-GB" dirty="0"/>
              <a:t>connect-file-3.2.0.jar</a:t>
            </a:r>
            <a:r>
              <a:rPr lang="en-GB" sz="1200" b="0" i="0" kern="1200" dirty="0">
                <a:solidFill>
                  <a:schemeClr val="tx1"/>
                </a:solidFill>
                <a:effectLst/>
                <a:latin typeface="+mn-lt"/>
                <a:ea typeface="+mn-ea"/>
                <a:cs typeface="+mn-cs"/>
              </a:rPr>
              <a:t> to the </a:t>
            </a:r>
            <a:r>
              <a:rPr lang="en-GB" dirty="0" err="1"/>
              <a:t>plugin.path</a:t>
            </a:r>
            <a:r>
              <a:rPr lang="en-GB" sz="1200" b="0" i="0" kern="1200" dirty="0">
                <a:solidFill>
                  <a:schemeClr val="tx1"/>
                </a:solidFill>
                <a:effectLst/>
                <a:latin typeface="+mn-lt"/>
                <a:ea typeface="+mn-ea"/>
                <a:cs typeface="+mn-cs"/>
              </a:rPr>
              <a:t> property in the Connect worker's configuration. For the purpose of this </a:t>
            </a:r>
            <a:r>
              <a:rPr lang="en-GB" sz="1200" b="0" i="0" kern="1200" dirty="0" err="1">
                <a:solidFill>
                  <a:schemeClr val="tx1"/>
                </a:solidFill>
                <a:effectLst/>
                <a:latin typeface="+mn-lt"/>
                <a:ea typeface="+mn-ea"/>
                <a:cs typeface="+mn-cs"/>
              </a:rPr>
              <a:t>quickstart</a:t>
            </a:r>
            <a:r>
              <a:rPr lang="en-GB" sz="1200" b="0" i="0" kern="1200" dirty="0">
                <a:solidFill>
                  <a:schemeClr val="tx1"/>
                </a:solidFill>
                <a:effectLst/>
                <a:latin typeface="+mn-lt"/>
                <a:ea typeface="+mn-ea"/>
                <a:cs typeface="+mn-cs"/>
              </a:rPr>
              <a:t> we'll use a relative path and consider the connectors' package as an uber jar, which works when the </a:t>
            </a:r>
            <a:r>
              <a:rPr lang="en-GB" sz="1200" b="0" i="0" kern="1200" dirty="0" err="1">
                <a:solidFill>
                  <a:schemeClr val="tx1"/>
                </a:solidFill>
                <a:effectLst/>
                <a:latin typeface="+mn-lt"/>
                <a:ea typeface="+mn-ea"/>
                <a:cs typeface="+mn-cs"/>
              </a:rPr>
              <a:t>quickstart</a:t>
            </a:r>
            <a:r>
              <a:rPr lang="en-GB" sz="1200" b="0" i="0" kern="1200" dirty="0">
                <a:solidFill>
                  <a:schemeClr val="tx1"/>
                </a:solidFill>
                <a:effectLst/>
                <a:latin typeface="+mn-lt"/>
                <a:ea typeface="+mn-ea"/>
                <a:cs typeface="+mn-cs"/>
              </a:rPr>
              <a:t> commands are run from the installation directory. However, it's worth noting that for production deployments using absolute paths is always preferable. See </a:t>
            </a:r>
            <a:r>
              <a:rPr lang="en-GB" sz="1200" b="0" i="0" kern="1200" dirty="0">
                <a:solidFill>
                  <a:schemeClr val="tx1"/>
                </a:solidFill>
                <a:effectLst/>
                <a:latin typeface="+mn-lt"/>
                <a:ea typeface="+mn-ea"/>
                <a:cs typeface="+mn-cs"/>
                <a:hlinkClick r:id="rId3"/>
              </a:rPr>
              <a:t>plugin.path</a:t>
            </a:r>
            <a:r>
              <a:rPr lang="en-GB" sz="1200" b="0" i="0" kern="1200" dirty="0">
                <a:solidFill>
                  <a:schemeClr val="tx1"/>
                </a:solidFill>
                <a:effectLst/>
                <a:latin typeface="+mn-lt"/>
                <a:ea typeface="+mn-ea"/>
                <a:cs typeface="+mn-cs"/>
              </a:rPr>
              <a:t> for a detailed description of how to set this config.</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31</a:t>
            </a:fld>
            <a:endParaRPr lang="en-US"/>
          </a:p>
        </p:txBody>
      </p:sp>
    </p:spTree>
    <p:extLst>
      <p:ext uri="{BB962C8B-B14F-4D97-AF65-F5344CB8AC3E}">
        <p14:creationId xmlns:p14="http://schemas.microsoft.com/office/powerpoint/2010/main" val="3822487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During </a:t>
            </a:r>
            <a:r>
              <a:rPr lang="en-GB" sz="1200" b="0" i="0" kern="1200" dirty="0" err="1">
                <a:solidFill>
                  <a:schemeClr val="tx1"/>
                </a:solidFill>
                <a:effectLst/>
                <a:latin typeface="+mn-lt"/>
                <a:ea typeface="+mn-ea"/>
                <a:cs typeface="+mn-cs"/>
              </a:rPr>
              <a:t>startup</a:t>
            </a:r>
            <a:r>
              <a:rPr lang="en-GB" sz="1200" b="0" i="0" kern="1200" dirty="0">
                <a:solidFill>
                  <a:schemeClr val="tx1"/>
                </a:solidFill>
                <a:effectLst/>
                <a:latin typeface="+mn-lt"/>
                <a:ea typeface="+mn-ea"/>
                <a:cs typeface="+mn-cs"/>
              </a:rPr>
              <a:t> you'll see a number of log messages, including some indicating that the connectors are being instantiated. Once the Kafka Connect process has started, the source connector should start reading lines from </a:t>
            </a:r>
            <a:r>
              <a:rPr lang="en-GB" dirty="0" err="1"/>
              <a:t>test.txt</a:t>
            </a:r>
            <a:r>
              <a:rPr lang="en-GB" sz="1200" b="0" i="0" kern="1200" dirty="0">
                <a:solidFill>
                  <a:schemeClr val="tx1"/>
                </a:solidFill>
                <a:effectLst/>
                <a:latin typeface="+mn-lt"/>
                <a:ea typeface="+mn-ea"/>
                <a:cs typeface="+mn-cs"/>
              </a:rPr>
              <a:t> and producing them to the topic </a:t>
            </a:r>
            <a:r>
              <a:rPr lang="en-GB" dirty="0"/>
              <a:t>connect-test</a:t>
            </a:r>
            <a:r>
              <a:rPr lang="en-GB" sz="1200" b="0" i="0" kern="1200" dirty="0">
                <a:solidFill>
                  <a:schemeClr val="tx1"/>
                </a:solidFill>
                <a:effectLst/>
                <a:latin typeface="+mn-lt"/>
                <a:ea typeface="+mn-ea"/>
                <a:cs typeface="+mn-cs"/>
              </a:rPr>
              <a:t>, and the sink connector should start reading messages from the topic </a:t>
            </a:r>
            <a:r>
              <a:rPr lang="en-GB" dirty="0"/>
              <a:t>connect-test</a:t>
            </a:r>
            <a:r>
              <a:rPr lang="en-GB" sz="1200" b="0" i="0" kern="1200" dirty="0">
                <a:solidFill>
                  <a:schemeClr val="tx1"/>
                </a:solidFill>
                <a:effectLst/>
                <a:latin typeface="+mn-lt"/>
                <a:ea typeface="+mn-ea"/>
                <a:cs typeface="+mn-cs"/>
              </a:rPr>
              <a:t> and write them to the file </a:t>
            </a:r>
            <a:r>
              <a:rPr lang="en-GB" dirty="0" err="1"/>
              <a:t>test.sink.txt</a:t>
            </a:r>
            <a:r>
              <a:rPr lang="en-GB" sz="1200" b="0" i="0" kern="1200" dirty="0">
                <a:solidFill>
                  <a:schemeClr val="tx1"/>
                </a:solidFill>
                <a:effectLst/>
                <a:latin typeface="+mn-lt"/>
                <a:ea typeface="+mn-ea"/>
                <a:cs typeface="+mn-cs"/>
              </a:rPr>
              <a:t>. We can verify the data has been delivered through the entire pipeline by examining the contents of the output file:</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32</a:t>
            </a:fld>
            <a:endParaRPr lang="en-US"/>
          </a:p>
        </p:txBody>
      </p:sp>
    </p:spTree>
    <p:extLst>
      <p:ext uri="{BB962C8B-B14F-4D97-AF65-F5344CB8AC3E}">
        <p14:creationId xmlns:p14="http://schemas.microsoft.com/office/powerpoint/2010/main" val="2933393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downside of using JSON is that it does not enforce any kind of schema, so after you have parsed the message, you have no way of knowing what fields are available and what types they have. The data producer makes no guarantees that fields will be present or that their types won't change, making it challenging and error-prone to work with.</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40</a:t>
            </a:fld>
            <a:endParaRPr lang="en-US"/>
          </a:p>
        </p:txBody>
      </p:sp>
    </p:spTree>
    <p:extLst>
      <p:ext uri="{BB962C8B-B14F-4D97-AF65-F5344CB8AC3E}">
        <p14:creationId xmlns:p14="http://schemas.microsoft.com/office/powerpoint/2010/main" val="2978039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84149" y="1207625"/>
            <a:ext cx="3463079" cy="3319599"/>
          </a:xfrm>
          <a:prstGeom prst="rect">
            <a:avLst/>
          </a:prstGeom>
        </p:spPr>
      </p:pic>
    </p:spTree>
    <p:extLst>
      <p:ext uri="{BB962C8B-B14F-4D97-AF65-F5344CB8AC3E}">
        <p14:creationId xmlns:p14="http://schemas.microsoft.com/office/powerpoint/2010/main" val="9516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1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1800" b="1">
                <a:solidFill>
                  <a:schemeClr val="bg2"/>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18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1800" b="1">
                <a:solidFill>
                  <a:schemeClr val="bg2"/>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13" name="Rectangle 12">
            <a:extLst>
              <a:ext uri="{FF2B5EF4-FFF2-40B4-BE49-F238E27FC236}">
                <a16:creationId xmlns:a16="http://schemas.microsoft.com/office/drawing/2014/main" id="{A2C0D5BC-1D94-4A11-AEC5-748544C41F8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94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b"/>
          <a:lstStyle>
            <a:lvl1pPr marL="0" indent="0">
              <a:buNone/>
              <a:defRPr b="1">
                <a:solidFill>
                  <a:schemeClr val="bg2"/>
                </a:solidFill>
              </a:defRPr>
            </a:lvl1pPr>
          </a:lstStyle>
          <a:p>
            <a:pPr lvl="0"/>
            <a:r>
              <a:rPr lang="en-US" dirty="0"/>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b"/>
          <a:lstStyle>
            <a:lvl1pPr marL="0" indent="0">
              <a:buNone/>
              <a:defRPr b="1">
                <a:solidFill>
                  <a:schemeClr val="bg2"/>
                </a:solidFill>
              </a:defRPr>
            </a:lvl1pPr>
          </a:lstStyle>
          <a:p>
            <a:pPr lvl="0"/>
            <a:r>
              <a:rPr lang="en-US" dirty="0"/>
              <a:t>Sub-Heading Here</a:t>
            </a:r>
          </a:p>
        </p:txBody>
      </p:sp>
    </p:spTree>
    <p:extLst>
      <p:ext uri="{BB962C8B-B14F-4D97-AF65-F5344CB8AC3E}">
        <p14:creationId xmlns:p14="http://schemas.microsoft.com/office/powerpoint/2010/main" val="30503331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509607"/>
            <a:ext cx="4760844" cy="423215"/>
          </a:xfrm>
        </p:spPr>
        <p:txBody>
          <a:bodyPr anchor="b">
            <a:normAutofit/>
          </a:bodyPr>
          <a:lstStyle>
            <a:lvl1pPr marL="0" indent="0">
              <a:buNone/>
              <a:defRPr sz="18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509607"/>
            <a:ext cx="4731026" cy="423215"/>
          </a:xfrm>
        </p:spPr>
        <p:txBody>
          <a:bodyPr anchor="b">
            <a:normAutofit/>
          </a:bodyPr>
          <a:lstStyle>
            <a:lvl1pPr marL="0" indent="0">
              <a:buNone/>
              <a:defRPr sz="1800" b="1">
                <a:solidFill>
                  <a:schemeClr val="bg2"/>
                </a:solidFill>
              </a:defRPr>
            </a:lvl1pPr>
          </a:lstStyle>
          <a:p>
            <a:pPr lvl="0"/>
            <a:r>
              <a:rPr lang="en-US" dirty="0"/>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21" name="Rectangle 20">
            <a:extLst>
              <a:ext uri="{FF2B5EF4-FFF2-40B4-BE49-F238E27FC236}">
                <a16:creationId xmlns:a16="http://schemas.microsoft.com/office/drawing/2014/main" id="{9A4DD68E-5C43-438C-99B5-C84D4AB40B4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b">
            <a:normAutofit/>
          </a:bodyPr>
          <a:lstStyle>
            <a:lvl1pPr marL="0" indent="0">
              <a:buNone/>
              <a:defRPr sz="1800" b="1">
                <a:solidFill>
                  <a:schemeClr val="bg2"/>
                </a:solidFill>
              </a:defRPr>
            </a:lvl1pPr>
          </a:lstStyle>
          <a:p>
            <a:pPr lvl="0"/>
            <a:r>
              <a:rPr lang="vi-VN" dirty="0"/>
              <a:t>Sub-Heading Here</a:t>
            </a:r>
            <a:endParaRPr lang="en-US" dirty="0"/>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b">
            <a:normAutofit/>
          </a:bodyPr>
          <a:lstStyle>
            <a:lvl1pPr marL="0" indent="0">
              <a:buNone/>
              <a:defRPr sz="1800" b="1">
                <a:solidFill>
                  <a:schemeClr val="bg2"/>
                </a:solidFill>
              </a:defRPr>
            </a:lvl1pPr>
          </a:lstStyle>
          <a:p>
            <a:pPr lvl="0"/>
            <a:r>
              <a:rPr lang="en-US" dirty="0"/>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62478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9" name="Text Placeholder 46"/>
          <p:cNvSpPr>
            <a:spLocks noGrp="1"/>
          </p:cNvSpPr>
          <p:nvPr>
            <p:ph type="body" sz="quarter" idx="17" hasCustomPrompt="1"/>
          </p:nvPr>
        </p:nvSpPr>
        <p:spPr>
          <a:xfrm>
            <a:off x="1034128"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3" name="Rectangle 42">
            <a:extLst>
              <a:ext uri="{FF2B5EF4-FFF2-40B4-BE49-F238E27FC236}">
                <a16:creationId xmlns:a16="http://schemas.microsoft.com/office/drawing/2014/main" id="{C8F67565-0EFD-454B-BE49-B0842BC414E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b">
            <a:normAutofit/>
          </a:bodyPr>
          <a:lstStyle>
            <a:lvl1pPr marL="0" indent="0">
              <a:buNone/>
              <a:defRPr sz="1800" b="1">
                <a:solidFill>
                  <a:schemeClr val="bg1"/>
                </a:solidFill>
              </a:defRPr>
            </a:lvl1pPr>
          </a:lstStyle>
          <a:p>
            <a:pPr lvl="0"/>
            <a:r>
              <a:rPr lang="en-US" dirty="0"/>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GB"/>
              <a:t>Click to edit Master text styles</a:t>
            </a:r>
          </a:p>
          <a:p>
            <a:pPr lvl="1"/>
            <a:r>
              <a:rPr lang="en-GB"/>
              <a:t>Second level</a:t>
            </a:r>
          </a:p>
        </p:txBody>
      </p:sp>
    </p:spTree>
    <p:extLst>
      <p:ext uri="{BB962C8B-B14F-4D97-AF65-F5344CB8AC3E}">
        <p14:creationId xmlns:p14="http://schemas.microsoft.com/office/powerpoint/2010/main" val="3915438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096069"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5095865"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5096069" cy="485775"/>
          </a:xfrm>
        </p:spPr>
        <p:txBody>
          <a:bodyPr anchor="b"/>
          <a:lstStyle>
            <a:lvl1pPr marL="0" indent="0">
              <a:buNone/>
              <a:defRPr b="1">
                <a:solidFill>
                  <a:schemeClr val="bg2"/>
                </a:solidFill>
              </a:defRPr>
            </a:lvl1pPr>
          </a:lstStyle>
          <a:p>
            <a:pPr lvl="0"/>
            <a:r>
              <a:rPr lang="en-US" dirty="0"/>
              <a:t>Sub-Heading Here</a:t>
            </a:r>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GB"/>
              <a:t>Click icon to add picture</a:t>
            </a:r>
            <a:endParaRPr lang="en-US"/>
          </a:p>
        </p:txBody>
      </p:sp>
    </p:spTree>
    <p:extLst>
      <p:ext uri="{BB962C8B-B14F-4D97-AF65-F5344CB8AC3E}">
        <p14:creationId xmlns:p14="http://schemas.microsoft.com/office/powerpoint/2010/main" val="22595262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28598" y="1630770"/>
            <a:ext cx="4553802" cy="1300492"/>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960758"/>
            <a:ext cx="4553802" cy="2707759"/>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pic>
        <p:nvPicPr>
          <p:cNvPr id="9" name="Picture 8">
            <a:extLst>
              <a:ext uri="{FF2B5EF4-FFF2-40B4-BE49-F238E27FC236}">
                <a16:creationId xmlns:a16="http://schemas.microsoft.com/office/drawing/2014/main" id="{12821BDE-AA24-413D-A963-A2BDDDB3388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0291" y="1797971"/>
            <a:ext cx="6167672" cy="3419578"/>
          </a:xfrm>
          <a:prstGeom prst="rect">
            <a:avLst/>
          </a:prstGeom>
          <a:effectLst>
            <a:reflection blurRad="6350" stA="52000" endA="300" endPos="7000" dir="5400000" sy="-100000" algn="bl" rotWithShape="0"/>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262847" y="1933569"/>
            <a:ext cx="4384532" cy="2619731"/>
          </a:xfrm>
          <a:solidFill>
            <a:schemeClr val="bg1">
              <a:lumMod val="10000"/>
              <a:lumOff val="90000"/>
            </a:schemeClr>
          </a:solidFill>
        </p:spPr>
        <p:txBody>
          <a:bodyPr/>
          <a:lstStyle/>
          <a:p>
            <a:r>
              <a:rPr lang="en-GB"/>
              <a:t>Click icon to add picture</a:t>
            </a:r>
            <a:endParaRPr lang="en-US"/>
          </a:p>
        </p:txBody>
      </p:sp>
      <p:sp>
        <p:nvSpPr>
          <p:cNvPr id="19" name="Rectangle 18">
            <a:extLst>
              <a:ext uri="{FF2B5EF4-FFF2-40B4-BE49-F238E27FC236}">
                <a16:creationId xmlns:a16="http://schemas.microsoft.com/office/drawing/2014/main" id="{3ACB7635-5DB8-46B9-8978-A02FE9042FD2}"/>
              </a:ext>
            </a:extLst>
          </p:cNvPr>
          <p:cNvSpPr/>
          <p:nvPr userDrawn="1"/>
        </p:nvSpPr>
        <p:spPr>
          <a:xfrm>
            <a:off x="2172438" y="6037711"/>
            <a:ext cx="361037" cy="361037"/>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F782A0-C239-4308-B681-8EC1238F3C72}"/>
              </a:ext>
            </a:extLst>
          </p:cNvPr>
          <p:cNvSpPr/>
          <p:nvPr userDrawn="1"/>
        </p:nvSpPr>
        <p:spPr>
          <a:xfrm>
            <a:off x="2054941" y="6169274"/>
            <a:ext cx="361037" cy="361037"/>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userDrawn="1"/>
        </p:nvSpPr>
        <p:spPr>
          <a:xfrm>
            <a:off x="6026689" y="562061"/>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userDrawn="1"/>
        </p:nvSpPr>
        <p:spPr>
          <a:xfrm>
            <a:off x="5807616" y="737813"/>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7984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Without imagery">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userDrawn="1"/>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0531" r="10531" b="28560"/>
          <a:stretch/>
        </p:blipFill>
        <p:spPr>
          <a:xfrm>
            <a:off x="1420574" y="-1"/>
            <a:ext cx="4526860" cy="6858001"/>
          </a:xfrm>
          <a:prstGeom prst="rect">
            <a:avLst/>
          </a:prstGeom>
          <a:effectLst/>
        </p:spPr>
      </p:pic>
      <p:sp>
        <p:nvSpPr>
          <p:cNvPr id="2" name="Title 1"/>
          <p:cNvSpPr>
            <a:spLocks noGrp="1"/>
          </p:cNvSpPr>
          <p:nvPr>
            <p:ph type="title" hasCustomPrompt="1"/>
          </p:nvPr>
        </p:nvSpPr>
        <p:spPr>
          <a:xfrm>
            <a:off x="6971071" y="1576691"/>
            <a:ext cx="4473678" cy="1286355"/>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6971071" y="2863046"/>
            <a:ext cx="4473678" cy="3187874"/>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GB"/>
              <a:t>Click icon to add picture</a:t>
            </a:r>
            <a:endParaRPr lang="en-US"/>
          </a:p>
        </p:txBody>
      </p:sp>
      <p:sp>
        <p:nvSpPr>
          <p:cNvPr id="16" name="Rectangle 15">
            <a:extLst>
              <a:ext uri="{FF2B5EF4-FFF2-40B4-BE49-F238E27FC236}">
                <a16:creationId xmlns:a16="http://schemas.microsoft.com/office/drawing/2014/main" id="{2CF949F2-2005-4B10-8FF6-7E8ABEFD4146}"/>
              </a:ext>
            </a:extLst>
          </p:cNvPr>
          <p:cNvSpPr/>
          <p:nvPr userDrawn="1"/>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472DDB-8542-4BA1-A526-2AC05F657683}"/>
              </a:ext>
            </a:extLst>
          </p:cNvPr>
          <p:cNvSpPr/>
          <p:nvPr userDrawn="1"/>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userDrawn="1"/>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userDrawn="1"/>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1568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884792"/>
            <a:ext cx="3211082"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3211083" cy="485775"/>
          </a:xfrm>
        </p:spPr>
        <p:txBody>
          <a:bodyPr anchor="b"/>
          <a:lstStyle>
            <a:lvl1pPr marL="0" indent="0">
              <a:buNone/>
              <a:defRPr b="1">
                <a:solidFill>
                  <a:schemeClr val="bg2"/>
                </a:solidFill>
              </a:defRPr>
            </a:lvl1pPr>
          </a:lstStyle>
          <a:p>
            <a:pPr lvl="0"/>
            <a:r>
              <a:rPr lang="en-US" dirty="0"/>
              <a:t>Sub-Heading Here</a:t>
            </a:r>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399721"/>
            <a:ext cx="7194550" cy="47693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761444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tx1"/>
        </a:solidFill>
        <a:effectLst/>
      </p:bgPr>
    </p:bg>
    <p:spTree>
      <p:nvGrpSpPr>
        <p:cNvPr id="1" name=""/>
        <p:cNvGrpSpPr/>
        <p:nvPr/>
      </p:nvGrpSpPr>
      <p:grpSpPr>
        <a:xfrm>
          <a:off x="0" y="0"/>
          <a:ext cx="0" cy="0"/>
          <a:chOff x="0" y="0"/>
          <a:chExt cx="0" cy="0"/>
        </a:xfrm>
      </p:grpSpPr>
      <p:cxnSp>
        <p:nvCxnSpPr>
          <p:cNvPr id="14" name="Connector: Elbow 13">
            <a:extLst>
              <a:ext uri="{FF2B5EF4-FFF2-40B4-BE49-F238E27FC236}">
                <a16:creationId xmlns:a16="http://schemas.microsoft.com/office/drawing/2014/main" id="{85BA4593-43E1-4169-873F-755FA1B14840}"/>
              </a:ext>
            </a:extLst>
          </p:cNvPr>
          <p:cNvCxnSpPr>
            <a:cxnSpLocks/>
          </p:cNvCxnSpPr>
          <p:nvPr userDrawn="1"/>
        </p:nvCxnSpPr>
        <p:spPr>
          <a:xfrm flipV="1">
            <a:off x="-98323" y="2271252"/>
            <a:ext cx="12290323" cy="4277032"/>
          </a:xfrm>
          <a:prstGeom prst="bentConnector3">
            <a:avLst>
              <a:gd name="adj1" fmla="val 77280"/>
            </a:avLst>
          </a:prstGeom>
          <a:ln w="57150">
            <a:gradFill flip="none" rotWithShape="1">
              <a:gsLst>
                <a:gs pos="0">
                  <a:schemeClr val="accent2"/>
                </a:gs>
                <a:gs pos="86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596413"/>
            <a:ext cx="3497580" cy="2201694"/>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983459"/>
            <a:ext cx="3497263" cy="220273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596366"/>
            <a:ext cx="3497262" cy="2195954"/>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983459"/>
            <a:ext cx="3497262" cy="220273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9" name="Text Placeholder 5">
            <a:extLst>
              <a:ext uri="{FF2B5EF4-FFF2-40B4-BE49-F238E27FC236}">
                <a16:creationId xmlns:a16="http://schemas.microsoft.com/office/drawing/2014/main" id="{BE3945CE-01DD-E54E-A172-E204734C8996}"/>
              </a:ext>
            </a:extLst>
          </p:cNvPr>
          <p:cNvSpPr>
            <a:spLocks noGrp="1"/>
          </p:cNvSpPr>
          <p:nvPr>
            <p:ph type="body" sz="quarter" idx="11"/>
          </p:nvPr>
        </p:nvSpPr>
        <p:spPr>
          <a:xfrm>
            <a:off x="838404" y="1885497"/>
            <a:ext cx="3242106" cy="4300700"/>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10" name="Text Placeholder 3">
            <a:extLst>
              <a:ext uri="{FF2B5EF4-FFF2-40B4-BE49-F238E27FC236}">
                <a16:creationId xmlns:a16="http://schemas.microsoft.com/office/drawing/2014/main" id="{D49C85DB-E02B-4DE7-8BEC-502877A48FE7}"/>
              </a:ext>
            </a:extLst>
          </p:cNvPr>
          <p:cNvSpPr>
            <a:spLocks noGrp="1"/>
          </p:cNvSpPr>
          <p:nvPr>
            <p:ph type="body" sz="quarter" idx="12" hasCustomPrompt="1"/>
          </p:nvPr>
        </p:nvSpPr>
        <p:spPr>
          <a:xfrm>
            <a:off x="838200" y="1399721"/>
            <a:ext cx="3242107" cy="485775"/>
          </a:xfrm>
        </p:spPr>
        <p:txBody>
          <a:bodyPr anchor="b"/>
          <a:lstStyle>
            <a:lvl1pPr marL="0" indent="0">
              <a:buNone/>
              <a:defRPr b="1">
                <a:solidFill>
                  <a:schemeClr val="bg2"/>
                </a:solidFill>
              </a:defRPr>
            </a:lvl1pPr>
          </a:lstStyle>
          <a:p>
            <a:pPr lvl="0"/>
            <a:r>
              <a:rPr lang="en-US" dirty="0"/>
              <a:t>Sub-Heading Here</a:t>
            </a:r>
          </a:p>
        </p:txBody>
      </p:sp>
    </p:spTree>
    <p:extLst>
      <p:ext uri="{BB962C8B-B14F-4D97-AF65-F5344CB8AC3E}">
        <p14:creationId xmlns:p14="http://schemas.microsoft.com/office/powerpoint/2010/main" val="52613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9854056">
            <a:off x="6394346" y="1600811"/>
            <a:ext cx="5175940" cy="2864404"/>
          </a:xfrm>
          <a:prstGeom prst="rect">
            <a:avLst/>
          </a:prstGeom>
        </p:spPr>
      </p:pic>
    </p:spTree>
    <p:extLst>
      <p:ext uri="{BB962C8B-B14F-4D97-AF65-F5344CB8AC3E}">
        <p14:creationId xmlns:p14="http://schemas.microsoft.com/office/powerpoint/2010/main" val="3883060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Tree>
    <p:extLst>
      <p:ext uri="{BB962C8B-B14F-4D97-AF65-F5344CB8AC3E}">
        <p14:creationId xmlns:p14="http://schemas.microsoft.com/office/powerpoint/2010/main" val="1536204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208870" y="1402473"/>
            <a:ext cx="3396342" cy="54558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902890" y="307769"/>
            <a:ext cx="1813314" cy="825343"/>
          </a:xfrm>
        </p:spPr>
        <p:txBody>
          <a:bodyPr anchor="ctr">
            <a:normAutofit/>
          </a:bodyPr>
          <a:lstStyle>
            <a:lvl1pPr marL="0" indent="0" algn="ctr">
              <a:buNone/>
              <a:defRPr sz="1800">
                <a:solidFill>
                  <a:schemeClr val="tx2"/>
                </a:solidFill>
              </a:defRPr>
            </a:lvl1pPr>
          </a:lstStyle>
          <a:p>
            <a:r>
              <a:rPr lang="x-none" dirty="0"/>
              <a:t>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dirty="0"/>
              <a:t>Enter </a:t>
            </a:r>
            <a:r>
              <a:rPr lang="en-US" dirty="0"/>
              <a:t>The Solution</a:t>
            </a:r>
            <a:endParaRPr lang="x-none"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dirty="0"/>
              <a:t>Enter </a:t>
            </a:r>
            <a:r>
              <a:rPr lang="en-US" dirty="0"/>
              <a:t>Results and Benefits</a:t>
            </a:r>
            <a:endParaRPr lang="x-none"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5"/>
            <a:ext cx="2529841" cy="1651907"/>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523330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0"/>
            <a:ext cx="1833278" cy="3794051"/>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391649" y="5841228"/>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391649" y="6177251"/>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653943" y="1500906"/>
            <a:ext cx="546945" cy="261610"/>
          </a:xfrm>
          <a:prstGeom prst="rect">
            <a:avLst/>
          </a:prstGeom>
          <a:noFill/>
        </p:spPr>
        <p:txBody>
          <a:bodyPr wrap="none" rtlCol="0">
            <a:spAutoFit/>
          </a:bodyPr>
          <a:lstStyle/>
          <a:p>
            <a:r>
              <a:rPr lang="x-none" sz="1100" b="0" dirty="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653943" y="2224968"/>
            <a:ext cx="591829" cy="261610"/>
          </a:xfrm>
          <a:prstGeom prst="rect">
            <a:avLst/>
          </a:prstGeom>
          <a:noFill/>
        </p:spPr>
        <p:txBody>
          <a:bodyPr wrap="none" rtlCol="0">
            <a:spAutoFit/>
          </a:bodyPr>
          <a:lstStyle/>
          <a:p>
            <a:r>
              <a:rPr lang="x-none" sz="1100" b="0" dirty="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640248" y="2964023"/>
            <a:ext cx="1140056" cy="261610"/>
          </a:xfrm>
          <a:prstGeom prst="rect">
            <a:avLst/>
          </a:prstGeom>
          <a:noFill/>
        </p:spPr>
        <p:txBody>
          <a:bodyPr wrap="none" rtlCol="0">
            <a:spAutoFit/>
          </a:bodyPr>
          <a:lstStyle/>
          <a:p>
            <a:r>
              <a:rPr lang="x-none" sz="1100" b="0" dirty="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653943" y="3681551"/>
            <a:ext cx="915635" cy="261610"/>
          </a:xfrm>
          <a:prstGeom prst="rect">
            <a:avLst/>
          </a:prstGeom>
          <a:noFill/>
        </p:spPr>
        <p:txBody>
          <a:bodyPr wrap="none" rtlCol="0">
            <a:spAutoFit/>
          </a:bodyPr>
          <a:lstStyle/>
          <a:p>
            <a:r>
              <a:rPr lang="x-none" sz="1100" b="0" dirty="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Tree>
    <p:extLst>
      <p:ext uri="{BB962C8B-B14F-4D97-AF65-F5344CB8AC3E}">
        <p14:creationId xmlns:p14="http://schemas.microsoft.com/office/powerpoint/2010/main" val="30095336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GB"/>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8" name="Rectangle 7">
            <a:extLst>
              <a:ext uri="{FF2B5EF4-FFF2-40B4-BE49-F238E27FC236}">
                <a16:creationId xmlns:a16="http://schemas.microsoft.com/office/drawing/2014/main" id="{2E2CA5CA-EB05-4770-BC73-E70080EED8E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Section Heading">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3731322" y="2188220"/>
            <a:ext cx="4729356" cy="1218454"/>
          </a:xfrm>
        </p:spPr>
        <p:txBody>
          <a:bodyPr anchor="ctr">
            <a:normAutofit/>
          </a:bodyPr>
          <a:lstStyle>
            <a:lvl1pPr marL="0" indent="0" algn="ctr">
              <a:buNone/>
              <a:defRPr sz="6600" b="1">
                <a:gradFill>
                  <a:gsLst>
                    <a:gs pos="70000">
                      <a:schemeClr val="accent1"/>
                    </a:gs>
                    <a:gs pos="0">
                      <a:schemeClr val="accent2"/>
                    </a:gs>
                  </a:gsLst>
                  <a:lin ang="0" scaled="0"/>
                </a:gradFill>
              </a:defRPr>
            </a:lvl1pPr>
          </a:lstStyle>
          <a:p>
            <a:pPr lvl="0"/>
            <a:r>
              <a:rPr lang="en-US" dirty="0"/>
              <a:t>Thank you</a:t>
            </a: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91850" y="5744231"/>
            <a:ext cx="958337" cy="958337"/>
          </a:xfrm>
          <a:prstGeom prst="rect">
            <a:avLst/>
          </a:prstGeom>
        </p:spPr>
      </p:pic>
    </p:spTree>
    <p:extLst>
      <p:ext uri="{BB962C8B-B14F-4D97-AF65-F5344CB8AC3E}">
        <p14:creationId xmlns:p14="http://schemas.microsoft.com/office/powerpoint/2010/main" val="408598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15169" y="1740962"/>
            <a:ext cx="3641521" cy="3641521"/>
          </a:xfrm>
          <a:prstGeom prst="rect">
            <a:avLst/>
          </a:prstGeom>
        </p:spPr>
      </p:pic>
    </p:spTree>
    <p:extLst>
      <p:ext uri="{BB962C8B-B14F-4D97-AF65-F5344CB8AC3E}">
        <p14:creationId xmlns:p14="http://schemas.microsoft.com/office/powerpoint/2010/main" val="408010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Front Cover">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20F4A54-B687-489F-931B-5A08FFD9795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1093" t="9045" r="3415" b="19615"/>
          <a:stretch/>
        </p:blipFill>
        <p:spPr>
          <a:xfrm rot="21012443">
            <a:off x="7426428" y="2345244"/>
            <a:ext cx="3571540" cy="2980278"/>
          </a:xfrm>
          <a:prstGeom prst="rect">
            <a:avLst/>
          </a:prstGeom>
        </p:spPr>
      </p:pic>
    </p:spTree>
    <p:extLst>
      <p:ext uri="{BB962C8B-B14F-4D97-AF65-F5344CB8AC3E}">
        <p14:creationId xmlns:p14="http://schemas.microsoft.com/office/powerpoint/2010/main" val="293691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ble of contents">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userDrawn="1"/>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166580" y="2958558"/>
            <a:ext cx="2395959" cy="769441"/>
          </a:xfrm>
          <a:prstGeom prst="rect">
            <a:avLst/>
          </a:prstGeom>
          <a:noFill/>
        </p:spPr>
        <p:txBody>
          <a:bodyPr wrap="square" rtlCol="0">
            <a:spAutoFit/>
          </a:bodyPr>
          <a:lstStyle/>
          <a:p>
            <a:pPr algn="ctr"/>
            <a:r>
              <a:rPr lang="x-none" sz="4400" dirty="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p:txBody>
      </p:sp>
      <p:sp>
        <p:nvSpPr>
          <p:cNvPr id="6" name="Rectangle 5">
            <a:extLst>
              <a:ext uri="{FF2B5EF4-FFF2-40B4-BE49-F238E27FC236}">
                <a16:creationId xmlns:a16="http://schemas.microsoft.com/office/drawing/2014/main" id="{2E7F7DEC-028C-4F6E-9443-5DECF80AC70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3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Section Heading">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userDrawn="1"/>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dirty="0"/>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dirty="0"/>
              <a:t>01</a:t>
            </a:r>
          </a:p>
        </p:txBody>
      </p:sp>
      <p:sp>
        <p:nvSpPr>
          <p:cNvPr id="8" name="Rectangle 7">
            <a:extLst>
              <a:ext uri="{FF2B5EF4-FFF2-40B4-BE49-F238E27FC236}">
                <a16:creationId xmlns:a16="http://schemas.microsoft.com/office/drawing/2014/main" id="{C6BD603B-A376-4510-BAB6-474443CE991C}"/>
              </a:ext>
            </a:extLst>
          </p:cNvPr>
          <p:cNvSpPr/>
          <p:nvPr userDrawn="1"/>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userDrawn="1"/>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0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399721"/>
            <a:ext cx="6982915" cy="485775"/>
          </a:xfrm>
        </p:spPr>
        <p:txBody>
          <a:bodyPr anchor="b"/>
          <a:lstStyle>
            <a:lvl1pPr marL="0" indent="0">
              <a:buNone/>
              <a:defRPr b="1">
                <a:solidFill>
                  <a:schemeClr val="bg2"/>
                </a:solidFill>
              </a:defRPr>
            </a:lvl1pPr>
          </a:lstStyle>
          <a:p>
            <a:pPr lvl="0"/>
            <a:r>
              <a:rPr lang="en-US" dirty="0"/>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userDrawn="1"/>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userDrawn="1"/>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userDrawn="1"/>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userDrawn="1"/>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userDrawn="1"/>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userDrawn="1"/>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userDrawn="1"/>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4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Without image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dirty="0"/>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userDrawn="1"/>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GB"/>
              <a:t>Click icon to add picture</a:t>
            </a:r>
            <a:endParaRPr lang="en-US"/>
          </a:p>
        </p:txBody>
      </p:sp>
      <p:sp>
        <p:nvSpPr>
          <p:cNvPr id="13" name="Rectangle 12">
            <a:extLst>
              <a:ext uri="{FF2B5EF4-FFF2-40B4-BE49-F238E27FC236}">
                <a16:creationId xmlns:a16="http://schemas.microsoft.com/office/drawing/2014/main" id="{A5EE8406-5730-499B-AB8A-9174051D8886}"/>
              </a:ext>
            </a:extLst>
          </p:cNvPr>
          <p:cNvSpPr/>
          <p:nvPr userDrawn="1"/>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userDrawn="1"/>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userDrawn="1"/>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userDrawn="1"/>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16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bg1">
                    <a:lumMod val="50000"/>
                  </a:schemeClr>
                </a:solidFill>
              </a:rPr>
              <a:t>Xxth Month </a:t>
            </a:r>
            <a:r>
              <a:rPr lang="en-US"/>
              <a:t>Year</a:t>
            </a:r>
            <a:endParaRPr lang="en-US" dirty="0"/>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05430414"/>
      </p:ext>
    </p:extLst>
  </p:cSld>
  <p:clrMap bg1="dk1" tx1="lt1" bg2="dk2" tx2="lt2" accent1="accent1" accent2="accent2" accent3="accent3" accent4="accent4" accent5="accent5" accent6="accent6" hlink="hlink" folHlink="folHlink"/>
  <p:sldLayoutIdLst>
    <p:sldLayoutId id="2147483735" r:id="rId1"/>
    <p:sldLayoutId id="2147483737" r:id="rId2"/>
    <p:sldLayoutId id="2147483738" r:id="rId3"/>
    <p:sldLayoutId id="2147483747" r:id="rId4"/>
    <p:sldLayoutId id="2147483723" r:id="rId5"/>
    <p:sldLayoutId id="2147483724" r:id="rId6"/>
    <p:sldLayoutId id="2147483717" r:id="rId7"/>
    <p:sldLayoutId id="2147483726" r:id="rId8"/>
    <p:sldLayoutId id="2147483746" r:id="rId9"/>
    <p:sldLayoutId id="2147483743" r:id="rId10"/>
    <p:sldLayoutId id="2147483733" r:id="rId11"/>
    <p:sldLayoutId id="2147483731" r:id="rId12"/>
    <p:sldLayoutId id="2147483734" r:id="rId13"/>
    <p:sldLayoutId id="2147483741" r:id="rId14"/>
    <p:sldLayoutId id="2147483727" r:id="rId15"/>
    <p:sldLayoutId id="2147483744" r:id="rId16"/>
    <p:sldLayoutId id="2147483745" r:id="rId17"/>
    <p:sldLayoutId id="2147483730" r:id="rId18"/>
    <p:sldLayoutId id="2147483703" r:id="rId19"/>
    <p:sldLayoutId id="2147483742" r:id="rId20"/>
    <p:sldLayoutId id="2147483728" r:id="rId21"/>
    <p:sldLayoutId id="2147483692" r:id="rId22"/>
    <p:sldLayoutId id="2147483740" r:id="rId23"/>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6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Wingdings" panose="05000000000000000000" pitchFamily="2" charset="2"/>
        <a:buChar char="§"/>
        <a:defRPr sz="1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Wingdings" panose="05000000000000000000" pitchFamily="2" charset="2"/>
        <a:buChar char="§"/>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zookeeper.apache.org/" TargetMode="Externa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kafka.apache.org/documentation/#intro_concepts_and_terms" TargetMode="External"/><Relationship Id="rId2" Type="http://schemas.openxmlformats.org/officeDocument/2006/relationships/hyperlink" Target="https://kafka.apache.org/documentation/#messages"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kafka.apache.org/documentation/#connec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kafka.apache.org/documentation/streams/" TargetMode="External"/><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8.xml"/><Relationship Id="rId4" Type="http://schemas.openxmlformats.org/officeDocument/2006/relationships/hyperlink" Target="https://www.npmjs.com/package/kafka-stream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https://kafka.js.org/docs/consuming#a-name-options-a-options"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hyperlink" Target="https://avro.apache.org/docs/current/"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hyperlink" Target="https://www.npmjs.com/package/@kafkajs/confluent-schema-registr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hyperlink" Target="https://docs.confluent.io/current/schema-registry/docs/serializer-formatter.html#wire-format"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kafkajs.github.io/confluent-schema-registry/docs/usage#encoding-data" TargetMode="External"/><Relationship Id="rId2" Type="http://schemas.openxmlformats.org/officeDocument/2006/relationships/hyperlink" Target="https://kafkajs.github.io/confluent-schema-registry/docs/usage#uploading-schemas" TargetMode="External"/><Relationship Id="rId1" Type="http://schemas.openxmlformats.org/officeDocument/2006/relationships/slideLayout" Target="../slideLayouts/slideLayout8.xml"/><Relationship Id="rId4" Type="http://schemas.openxmlformats.org/officeDocument/2006/relationships/hyperlink" Target="https://kafkajs.github.io/confluent-schema-registry/docs/usage#decoding-dat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58425A3-D84D-40B8-B7FA-747D6CD87CD4}"/>
              </a:ext>
            </a:extLst>
          </p:cNvPr>
          <p:cNvSpPr>
            <a:spLocks noGrp="1"/>
          </p:cNvSpPr>
          <p:nvPr>
            <p:ph type="subTitle" idx="1"/>
          </p:nvPr>
        </p:nvSpPr>
        <p:spPr/>
        <p:txBody>
          <a:bodyPr>
            <a:normAutofit lnSpcReduction="10000"/>
          </a:bodyPr>
          <a:lstStyle/>
          <a:p>
            <a:r>
              <a:rPr lang="en-US" dirty="0"/>
              <a:t>06-2022</a:t>
            </a:r>
          </a:p>
        </p:txBody>
      </p:sp>
      <p:sp>
        <p:nvSpPr>
          <p:cNvPr id="3" name="Title 2">
            <a:extLst>
              <a:ext uri="{FF2B5EF4-FFF2-40B4-BE49-F238E27FC236}">
                <a16:creationId xmlns:a16="http://schemas.microsoft.com/office/drawing/2014/main" id="{F94FBA6D-70D4-4650-AD9B-B235B7C1AB65}"/>
              </a:ext>
            </a:extLst>
          </p:cNvPr>
          <p:cNvSpPr>
            <a:spLocks noGrp="1"/>
          </p:cNvSpPr>
          <p:nvPr>
            <p:ph type="ctrTitle"/>
          </p:nvPr>
        </p:nvSpPr>
        <p:spPr/>
        <p:txBody>
          <a:bodyPr/>
          <a:lstStyle/>
          <a:p>
            <a:r>
              <a:rPr lang="en-US" b="0" dirty="0"/>
              <a:t>Kafka Fundamental</a:t>
            </a:r>
            <a:endParaRPr lang="en-US" dirty="0"/>
          </a:p>
        </p:txBody>
      </p:sp>
      <p:sp>
        <p:nvSpPr>
          <p:cNvPr id="4" name="Text Placeholder 3">
            <a:extLst>
              <a:ext uri="{FF2B5EF4-FFF2-40B4-BE49-F238E27FC236}">
                <a16:creationId xmlns:a16="http://schemas.microsoft.com/office/drawing/2014/main" id="{74BD04D2-8832-4117-BA57-9DF5D5D4A058}"/>
              </a:ext>
            </a:extLst>
          </p:cNvPr>
          <p:cNvSpPr>
            <a:spLocks noGrp="1"/>
          </p:cNvSpPr>
          <p:nvPr>
            <p:ph type="body" sz="quarter" idx="11"/>
          </p:nvPr>
        </p:nvSpPr>
        <p:spPr/>
        <p:txBody>
          <a:bodyPr/>
          <a:lstStyle/>
          <a:p>
            <a:r>
              <a:rPr lang="en-US" dirty="0"/>
              <a:t>Tran Minh - </a:t>
            </a:r>
            <a:r>
              <a:rPr lang="en-US" dirty="0" err="1"/>
              <a:t>NashtechGlobal</a:t>
            </a:r>
            <a:endParaRPr lang="en-US" dirty="0"/>
          </a:p>
        </p:txBody>
      </p:sp>
    </p:spTree>
    <p:extLst>
      <p:ext uri="{BB962C8B-B14F-4D97-AF65-F5344CB8AC3E}">
        <p14:creationId xmlns:p14="http://schemas.microsoft.com/office/powerpoint/2010/main" val="166524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agram&#10;&#10;Description automatically generated">
            <a:extLst>
              <a:ext uri="{FF2B5EF4-FFF2-40B4-BE49-F238E27FC236}">
                <a16:creationId xmlns:a16="http://schemas.microsoft.com/office/drawing/2014/main" id="{DF5CC22C-5A0E-B60D-B1A0-17F58B51420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1133332"/>
            <a:ext cx="11950700" cy="4451636"/>
          </a:xfrm>
          <a:prstGeom prst="rect">
            <a:avLst/>
          </a:prstGeom>
          <a:solidFill>
            <a:srgbClr val="FFFFFF"/>
          </a:solidFill>
        </p:spPr>
      </p:pic>
    </p:spTree>
    <p:extLst>
      <p:ext uri="{BB962C8B-B14F-4D97-AF65-F5344CB8AC3E}">
        <p14:creationId xmlns:p14="http://schemas.microsoft.com/office/powerpoint/2010/main" val="190260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88F681-DA3F-9A4D-F316-0B89DE62A41C}"/>
              </a:ext>
            </a:extLst>
          </p:cNvPr>
          <p:cNvSpPr>
            <a:spLocks noGrp="1"/>
          </p:cNvSpPr>
          <p:nvPr>
            <p:ph type="title"/>
          </p:nvPr>
        </p:nvSpPr>
        <p:spPr/>
        <p:txBody>
          <a:bodyPr/>
          <a:lstStyle/>
          <a:p>
            <a:r>
              <a:rPr lang="en-US" dirty="0"/>
              <a:t>Kafka acts like a middle-man</a:t>
            </a:r>
          </a:p>
        </p:txBody>
      </p:sp>
      <p:sp>
        <p:nvSpPr>
          <p:cNvPr id="7" name="Text Placeholder 6">
            <a:extLst>
              <a:ext uri="{FF2B5EF4-FFF2-40B4-BE49-F238E27FC236}">
                <a16:creationId xmlns:a16="http://schemas.microsoft.com/office/drawing/2014/main" id="{BAB0C21C-1B61-C3C8-984D-A1DB35F1E671}"/>
              </a:ext>
            </a:extLst>
          </p:cNvPr>
          <p:cNvSpPr>
            <a:spLocks noGrp="1"/>
          </p:cNvSpPr>
          <p:nvPr>
            <p:ph type="body" sz="quarter" idx="11"/>
          </p:nvPr>
        </p:nvSpPr>
        <p:spPr/>
        <p:txBody>
          <a:bodyPr/>
          <a:lstStyle/>
          <a:p>
            <a:r>
              <a:rPr lang="en-GB" dirty="0"/>
              <a:t>Kafka acts (in reductionist terms) like a middleman for data coming into the system (from producers) and out of the system (for consumers or end users).</a:t>
            </a:r>
          </a:p>
          <a:p>
            <a:r>
              <a:rPr lang="en-GB" dirty="0"/>
              <a:t>The loose coupling can be achieved by allowing this separation between the producer and the end user of the message.</a:t>
            </a:r>
          </a:p>
          <a:p>
            <a:r>
              <a:rPr lang="en-GB" dirty="0"/>
              <a:t>The producer can send whatever message it wants and still have no clue about if anyone is subscribed.</a:t>
            </a:r>
          </a:p>
          <a:p>
            <a:r>
              <a:rPr lang="en-GB" dirty="0"/>
              <a:t>Further, Kafka has various ways that it can deliver messages to fit your business case.</a:t>
            </a:r>
          </a:p>
          <a:p>
            <a:r>
              <a:rPr lang="en-GB" dirty="0"/>
              <a:t>Kafka’s message delivery can take at least the following three delivery methods</a:t>
            </a:r>
          </a:p>
          <a:p>
            <a:pPr lvl="1"/>
            <a:r>
              <a:rPr lang="en-GB" i="1" dirty="0"/>
              <a:t>At-least-once semantics: </a:t>
            </a:r>
            <a:r>
              <a:rPr lang="en-GB" dirty="0"/>
              <a:t>A message is sent as needed until it is acknowledged.</a:t>
            </a:r>
          </a:p>
          <a:p>
            <a:pPr lvl="1"/>
            <a:r>
              <a:rPr lang="en-GB" i="1" dirty="0"/>
              <a:t>At-most-once semantics: </a:t>
            </a:r>
            <a:r>
              <a:rPr lang="en-GB" dirty="0"/>
              <a:t>A message is only sent once and not resent on failure.</a:t>
            </a:r>
          </a:p>
          <a:p>
            <a:pPr lvl="1"/>
            <a:r>
              <a:rPr lang="en-GB" i="1" dirty="0"/>
              <a:t>Exactly-once semantics: </a:t>
            </a:r>
            <a:r>
              <a:rPr lang="en-GB" dirty="0"/>
              <a:t>A message is only seen once by the consumer of the message.</a:t>
            </a:r>
          </a:p>
        </p:txBody>
      </p:sp>
    </p:spTree>
    <p:extLst>
      <p:ext uri="{BB962C8B-B14F-4D97-AF65-F5344CB8AC3E}">
        <p14:creationId xmlns:p14="http://schemas.microsoft.com/office/powerpoint/2010/main" val="3347579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B631-A11F-C473-E59D-C064D52580E7}"/>
              </a:ext>
            </a:extLst>
          </p:cNvPr>
          <p:cNvSpPr>
            <a:spLocks noGrp="1"/>
          </p:cNvSpPr>
          <p:nvPr>
            <p:ph type="title"/>
          </p:nvPr>
        </p:nvSpPr>
        <p:spPr/>
        <p:txBody>
          <a:bodyPr/>
          <a:lstStyle/>
          <a:p>
            <a:r>
              <a:rPr lang="en-GB" dirty="0"/>
              <a:t>At-least-once message flow</a:t>
            </a:r>
            <a:endParaRPr lang="en-US" dirty="0"/>
          </a:p>
        </p:txBody>
      </p:sp>
      <p:pic>
        <p:nvPicPr>
          <p:cNvPr id="5" name="Picture 2">
            <a:extLst>
              <a:ext uri="{FF2B5EF4-FFF2-40B4-BE49-F238E27FC236}">
                <a16:creationId xmlns:a16="http://schemas.microsoft.com/office/drawing/2014/main" id="{A06D1B00-7BEE-64ED-DE79-9592301C2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300" y="1206500"/>
            <a:ext cx="9677400"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7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B631-A11F-C473-E59D-C064D52580E7}"/>
              </a:ext>
            </a:extLst>
          </p:cNvPr>
          <p:cNvSpPr>
            <a:spLocks noGrp="1"/>
          </p:cNvSpPr>
          <p:nvPr>
            <p:ph type="title"/>
          </p:nvPr>
        </p:nvSpPr>
        <p:spPr/>
        <p:txBody>
          <a:bodyPr/>
          <a:lstStyle/>
          <a:p>
            <a:r>
              <a:rPr lang="en-GB" dirty="0"/>
              <a:t>At-most-once message flow</a:t>
            </a:r>
            <a:endParaRPr lang="en-US" dirty="0"/>
          </a:p>
        </p:txBody>
      </p:sp>
      <p:pic>
        <p:nvPicPr>
          <p:cNvPr id="6146" name="Picture 2">
            <a:extLst>
              <a:ext uri="{FF2B5EF4-FFF2-40B4-BE49-F238E27FC236}">
                <a16:creationId xmlns:a16="http://schemas.microsoft.com/office/drawing/2014/main" id="{9C8CB324-40B4-F81A-C55E-1131D1701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850" y="1143000"/>
            <a:ext cx="95123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38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B631-A11F-C473-E59D-C064D52580E7}"/>
              </a:ext>
            </a:extLst>
          </p:cNvPr>
          <p:cNvSpPr>
            <a:spLocks noGrp="1"/>
          </p:cNvSpPr>
          <p:nvPr>
            <p:ph type="title"/>
          </p:nvPr>
        </p:nvSpPr>
        <p:spPr/>
        <p:txBody>
          <a:bodyPr/>
          <a:lstStyle/>
          <a:p>
            <a:r>
              <a:rPr lang="en-GB" dirty="0"/>
              <a:t>Exactly-once message flow</a:t>
            </a:r>
            <a:endParaRPr lang="en-US" dirty="0"/>
          </a:p>
        </p:txBody>
      </p:sp>
      <p:pic>
        <p:nvPicPr>
          <p:cNvPr id="8194" name="Picture 2">
            <a:extLst>
              <a:ext uri="{FF2B5EF4-FFF2-40B4-BE49-F238E27FC236}">
                <a16:creationId xmlns:a16="http://schemas.microsoft.com/office/drawing/2014/main" id="{001C032B-6198-CA6E-05FE-049327B94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977900"/>
            <a:ext cx="7467600" cy="49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147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940F9-6420-DB30-DEA1-05F05BF6C1EE}"/>
              </a:ext>
            </a:extLst>
          </p:cNvPr>
          <p:cNvSpPr>
            <a:spLocks noGrp="1"/>
          </p:cNvSpPr>
          <p:nvPr>
            <p:ph type="title"/>
          </p:nvPr>
        </p:nvSpPr>
        <p:spPr/>
        <p:txBody>
          <a:bodyPr/>
          <a:lstStyle/>
          <a:p>
            <a:r>
              <a:rPr lang="en-US" dirty="0"/>
              <a:t>Kafka usage</a:t>
            </a:r>
          </a:p>
        </p:txBody>
      </p:sp>
      <p:sp>
        <p:nvSpPr>
          <p:cNvPr id="3" name="Text Placeholder 2">
            <a:extLst>
              <a:ext uri="{FF2B5EF4-FFF2-40B4-BE49-F238E27FC236}">
                <a16:creationId xmlns:a16="http://schemas.microsoft.com/office/drawing/2014/main" id="{19A83B56-DD02-C14E-2972-9516C87AC1E3}"/>
              </a:ext>
            </a:extLst>
          </p:cNvPr>
          <p:cNvSpPr>
            <a:spLocks noGrp="1"/>
          </p:cNvSpPr>
          <p:nvPr>
            <p:ph type="body" sz="quarter" idx="11"/>
          </p:nvPr>
        </p:nvSpPr>
        <p:spPr/>
        <p:txBody>
          <a:bodyPr/>
          <a:lstStyle/>
          <a:p>
            <a:r>
              <a:rPr lang="en-GB" dirty="0"/>
              <a:t>With many traditional companies facing the challenges of becoming more and more technical and software driven, one question is foremost: how will they be prepared for the future? </a:t>
            </a:r>
            <a:r>
              <a:rPr lang="en-GB" b="1" dirty="0"/>
              <a:t>One possible answer is Kafka</a:t>
            </a:r>
          </a:p>
          <a:p>
            <a:r>
              <a:rPr lang="en-GB" dirty="0"/>
              <a:t>Kafka is noted for being a high-performance, message-delivery workhorse that features replication and fault tolerance as a default.</a:t>
            </a:r>
          </a:p>
          <a:p>
            <a:r>
              <a:rPr lang="en-GB" dirty="0"/>
              <a:t>With Kafka, enormous data processing needs are handled with Kafka in production</a:t>
            </a:r>
          </a:p>
          <a:p>
            <a:r>
              <a:rPr lang="en-GB" b="1" dirty="0"/>
              <a:t>Use Cases</a:t>
            </a:r>
          </a:p>
          <a:p>
            <a:pPr lvl="1"/>
            <a:r>
              <a:rPr lang="en-GB" dirty="0"/>
              <a:t>Messaging: comparable to ActiveMQ or RabbitMQ</a:t>
            </a:r>
          </a:p>
          <a:p>
            <a:pPr lvl="1"/>
            <a:r>
              <a:rPr lang="en-GB" dirty="0"/>
              <a:t>Website Activity Tracking</a:t>
            </a:r>
          </a:p>
          <a:p>
            <a:pPr lvl="1"/>
            <a:r>
              <a:rPr lang="en-GB" dirty="0"/>
              <a:t>Metrics: Kafka is often used for operational monitoring data</a:t>
            </a:r>
          </a:p>
          <a:p>
            <a:pPr lvl="1"/>
            <a:r>
              <a:rPr lang="en-GB" dirty="0"/>
              <a:t>Log Aggregation: Many people use Kafka as a replacement for a log aggregation solution</a:t>
            </a:r>
          </a:p>
          <a:p>
            <a:pPr lvl="1"/>
            <a:r>
              <a:rPr lang="en-GB" dirty="0"/>
              <a:t>Stream Processing: Many users of Kafka process data in processing pipelines consisting of multiple stages</a:t>
            </a:r>
          </a:p>
          <a:p>
            <a:pPr lvl="1"/>
            <a:r>
              <a:rPr lang="en-GB" dirty="0"/>
              <a:t>Event Sourcing: Event sourcing is a style of application design where state changes are logged as a time-ordered sequence of records</a:t>
            </a:r>
          </a:p>
          <a:p>
            <a:pPr lvl="1"/>
            <a:r>
              <a:rPr lang="en-GB" dirty="0"/>
              <a:t>Commit Log</a:t>
            </a:r>
            <a:endParaRPr lang="en-US" dirty="0"/>
          </a:p>
        </p:txBody>
      </p:sp>
    </p:spTree>
    <p:extLst>
      <p:ext uri="{BB962C8B-B14F-4D97-AF65-F5344CB8AC3E}">
        <p14:creationId xmlns:p14="http://schemas.microsoft.com/office/powerpoint/2010/main" val="379801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3CE46EF-B469-0BA6-33B7-8AB77F4000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13499" y="68263"/>
            <a:ext cx="10365001" cy="6581775"/>
          </a:xfrm>
          <a:prstGeom prst="rect">
            <a:avLst/>
          </a:prstGeom>
          <a:solidFill>
            <a:srgbClr val="FFFFFF"/>
          </a:solidFill>
        </p:spPr>
      </p:pic>
    </p:spTree>
    <p:extLst>
      <p:ext uri="{BB962C8B-B14F-4D97-AF65-F5344CB8AC3E}">
        <p14:creationId xmlns:p14="http://schemas.microsoft.com/office/powerpoint/2010/main" val="1020222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8F6882D-E9F6-3EC4-F035-D9CBBADE91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28620" y="68263"/>
            <a:ext cx="9934759" cy="6581775"/>
          </a:xfrm>
          <a:prstGeom prst="rect">
            <a:avLst/>
          </a:prstGeom>
          <a:solidFill>
            <a:srgbClr val="FFFFFF"/>
          </a:solidFill>
        </p:spPr>
      </p:pic>
    </p:spTree>
    <p:extLst>
      <p:ext uri="{BB962C8B-B14F-4D97-AF65-F5344CB8AC3E}">
        <p14:creationId xmlns:p14="http://schemas.microsoft.com/office/powerpoint/2010/main" val="255383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96D9038-D00E-2596-F4B5-B306C3951642}"/>
              </a:ext>
            </a:extLst>
          </p:cNvPr>
          <p:cNvSpPr>
            <a:spLocks noGrp="1"/>
          </p:cNvSpPr>
          <p:nvPr>
            <p:ph type="title"/>
          </p:nvPr>
        </p:nvSpPr>
        <p:spPr/>
        <p:txBody>
          <a:bodyPr/>
          <a:lstStyle/>
          <a:p>
            <a:r>
              <a:rPr lang="en-US" dirty="0"/>
              <a:t>Summary</a:t>
            </a:r>
          </a:p>
        </p:txBody>
      </p:sp>
      <p:sp>
        <p:nvSpPr>
          <p:cNvPr id="7" name="Text Placeholder 6">
            <a:extLst>
              <a:ext uri="{FF2B5EF4-FFF2-40B4-BE49-F238E27FC236}">
                <a16:creationId xmlns:a16="http://schemas.microsoft.com/office/drawing/2014/main" id="{56192223-3DA1-CE06-2EA3-CCCDA414E691}"/>
              </a:ext>
            </a:extLst>
          </p:cNvPr>
          <p:cNvSpPr>
            <a:spLocks noGrp="1"/>
          </p:cNvSpPr>
          <p:nvPr>
            <p:ph type="body" sz="quarter" idx="11"/>
          </p:nvPr>
        </p:nvSpPr>
        <p:spPr/>
        <p:txBody>
          <a:bodyPr/>
          <a:lstStyle/>
          <a:p>
            <a:r>
              <a:rPr lang="en-GB" dirty="0"/>
              <a:t>Apache Kafka is a streaming platform that you can leverage to process large numbers of events quickly.</a:t>
            </a:r>
          </a:p>
          <a:p>
            <a:r>
              <a:rPr lang="en-GB" dirty="0"/>
              <a:t>Although Kafka can be used as a message bus, using it only as that ignores the capabilities that provide real-time data processing.</a:t>
            </a:r>
          </a:p>
          <a:p>
            <a:r>
              <a:rPr lang="en-GB" dirty="0"/>
              <a:t>Kafka may have been associated with other big data solutions in the past, but Kafka stands on its own to provide a scalable and durable system. Because it uses the same fault tolerant and distributed system techniques, Kafka fills the needs of a modern data infrastructure’s core with its own clustering capabilities.</a:t>
            </a:r>
          </a:p>
          <a:p>
            <a:r>
              <a:rPr lang="en-GB" dirty="0"/>
              <a:t>In instances of streaming a large number of events like IoT data, Kafka handles data fast. As more information is available for your applications, Kafka provides results quickly for your data that was once processed offline in batch mode.</a:t>
            </a:r>
          </a:p>
        </p:txBody>
      </p:sp>
    </p:spTree>
    <p:extLst>
      <p:ext uri="{BB962C8B-B14F-4D97-AF65-F5344CB8AC3E}">
        <p14:creationId xmlns:p14="http://schemas.microsoft.com/office/powerpoint/2010/main" val="604831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r>
              <a:rPr lang="en-US" dirty="0"/>
              <a:t>Tour of Kafka</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r>
              <a:rPr lang="en-US" dirty="0"/>
              <a:t>02</a:t>
            </a:r>
          </a:p>
        </p:txBody>
      </p:sp>
    </p:spTree>
    <p:extLst>
      <p:ext uri="{BB962C8B-B14F-4D97-AF65-F5344CB8AC3E}">
        <p14:creationId xmlns:p14="http://schemas.microsoft.com/office/powerpoint/2010/main" val="326532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558704-037F-4FEA-AEEC-B05917B8050E}"/>
              </a:ext>
            </a:extLst>
          </p:cNvPr>
          <p:cNvSpPr>
            <a:spLocks noGrp="1"/>
          </p:cNvSpPr>
          <p:nvPr>
            <p:ph type="body" sz="quarter" idx="10"/>
          </p:nvPr>
        </p:nvSpPr>
        <p:spPr/>
        <p:txBody>
          <a:bodyPr/>
          <a:lstStyle/>
          <a:p>
            <a:pPr lvl="0"/>
            <a:r>
              <a:rPr lang="en-US" dirty="0"/>
              <a:t>Introduction To Kafka</a:t>
            </a:r>
          </a:p>
          <a:p>
            <a:pPr lvl="0"/>
            <a:r>
              <a:rPr lang="en-US" dirty="0"/>
              <a:t>Tour of Kafka</a:t>
            </a:r>
          </a:p>
          <a:p>
            <a:pPr lvl="0"/>
            <a:r>
              <a:rPr lang="en-US" dirty="0"/>
              <a:t>Apache Kafka QuickStart</a:t>
            </a:r>
          </a:p>
          <a:p>
            <a:pPr lvl="0"/>
            <a:r>
              <a:rPr lang="en-US" dirty="0"/>
              <a:t>NodeJS &amp; Kafka</a:t>
            </a:r>
          </a:p>
          <a:p>
            <a:endParaRPr lang="en-US" dirty="0"/>
          </a:p>
        </p:txBody>
      </p:sp>
    </p:spTree>
    <p:extLst>
      <p:ext uri="{BB962C8B-B14F-4D97-AF65-F5344CB8AC3E}">
        <p14:creationId xmlns:p14="http://schemas.microsoft.com/office/powerpoint/2010/main" val="107736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1F590B-7DBA-83D0-6620-5D29CA3B6F06}"/>
              </a:ext>
            </a:extLst>
          </p:cNvPr>
          <p:cNvSpPr>
            <a:spLocks noGrp="1"/>
          </p:cNvSpPr>
          <p:nvPr>
            <p:ph type="title"/>
          </p:nvPr>
        </p:nvSpPr>
        <p:spPr/>
        <p:txBody>
          <a:bodyPr/>
          <a:lstStyle/>
          <a:p>
            <a:r>
              <a:rPr lang="en-US" dirty="0"/>
              <a:t>The Kafka architecture</a:t>
            </a:r>
          </a:p>
        </p:txBody>
      </p:sp>
      <p:pic>
        <p:nvPicPr>
          <p:cNvPr id="8" name="Picture 7">
            <a:extLst>
              <a:ext uri="{FF2B5EF4-FFF2-40B4-BE49-F238E27FC236}">
                <a16:creationId xmlns:a16="http://schemas.microsoft.com/office/drawing/2014/main" id="{66CE7656-E1FF-0521-679F-07E8E343FB5B}"/>
              </a:ext>
            </a:extLst>
          </p:cNvPr>
          <p:cNvPicPr>
            <a:picLocks noChangeAspect="1"/>
          </p:cNvPicPr>
          <p:nvPr/>
        </p:nvPicPr>
        <p:blipFill>
          <a:blip r:embed="rId2"/>
          <a:stretch>
            <a:fillRect/>
          </a:stretch>
        </p:blipFill>
        <p:spPr>
          <a:xfrm>
            <a:off x="1939756" y="944142"/>
            <a:ext cx="8089900" cy="5219700"/>
          </a:xfrm>
          <a:prstGeom prst="rect">
            <a:avLst/>
          </a:prstGeom>
        </p:spPr>
      </p:pic>
    </p:spTree>
    <p:extLst>
      <p:ext uri="{BB962C8B-B14F-4D97-AF65-F5344CB8AC3E}">
        <p14:creationId xmlns:p14="http://schemas.microsoft.com/office/powerpoint/2010/main" val="129558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4F74-F83D-12A8-CE0C-DCD798D0E286}"/>
              </a:ext>
            </a:extLst>
          </p:cNvPr>
          <p:cNvSpPr>
            <a:spLocks noGrp="1"/>
          </p:cNvSpPr>
          <p:nvPr>
            <p:ph type="title"/>
          </p:nvPr>
        </p:nvSpPr>
        <p:spPr>
          <a:xfrm>
            <a:off x="838200" y="405446"/>
            <a:ext cx="10927702" cy="538696"/>
          </a:xfrm>
        </p:spPr>
        <p:txBody>
          <a:bodyPr anchor="t">
            <a:normAutofit/>
          </a:bodyPr>
          <a:lstStyle/>
          <a:p>
            <a:r>
              <a:rPr lang="en-US" sz="1500"/>
              <a:t>Producers and consumers</a:t>
            </a:r>
            <a:br>
              <a:rPr lang="en-US" sz="1500"/>
            </a:br>
            <a:endParaRPr lang="en-US" sz="1500"/>
          </a:p>
        </p:txBody>
      </p:sp>
      <p:sp>
        <p:nvSpPr>
          <p:cNvPr id="12295" name="Text Placeholder 2">
            <a:extLst>
              <a:ext uri="{FF2B5EF4-FFF2-40B4-BE49-F238E27FC236}">
                <a16:creationId xmlns:a16="http://schemas.microsoft.com/office/drawing/2014/main" id="{AFCEA305-67B0-F487-1327-A9C131F6460C}"/>
              </a:ext>
            </a:extLst>
          </p:cNvPr>
          <p:cNvSpPr>
            <a:spLocks noGrp="1"/>
          </p:cNvSpPr>
          <p:nvPr>
            <p:ph type="body" sz="quarter" idx="11"/>
          </p:nvPr>
        </p:nvSpPr>
        <p:spPr>
          <a:xfrm>
            <a:off x="838405" y="1884792"/>
            <a:ext cx="3211082" cy="4284662"/>
          </a:xfrm>
        </p:spPr>
        <p:txBody>
          <a:bodyPr/>
          <a:lstStyle/>
          <a:p>
            <a:r>
              <a:rPr lang="en-GB" dirty="0"/>
              <a:t>A </a:t>
            </a:r>
            <a:r>
              <a:rPr lang="en-GB" i="1" dirty="0"/>
              <a:t>producer</a:t>
            </a:r>
            <a:r>
              <a:rPr lang="en-GB" dirty="0"/>
              <a:t> is a tool for sending messages to Kafka topic</a:t>
            </a:r>
          </a:p>
          <a:p>
            <a:r>
              <a:rPr lang="en-GB" dirty="0"/>
              <a:t>In contrast to a producer, a </a:t>
            </a:r>
            <a:r>
              <a:rPr lang="en-GB" i="1" dirty="0"/>
              <a:t>consumer</a:t>
            </a:r>
            <a:r>
              <a:rPr lang="en-GB" dirty="0"/>
              <a:t> is a tool for retrieving messages from Kafka</a:t>
            </a:r>
          </a:p>
          <a:p>
            <a:r>
              <a:rPr lang="en-GB" dirty="0"/>
              <a:t>In the same vein as producers, if we are talking about getting data out of Kafka, we look at consumers as being involved directly or indirectly.</a:t>
            </a:r>
            <a:endParaRPr lang="en-US" dirty="0"/>
          </a:p>
        </p:txBody>
      </p:sp>
      <p:sp>
        <p:nvSpPr>
          <p:cNvPr id="12297" name="Text Placeholder 3">
            <a:extLst>
              <a:ext uri="{FF2B5EF4-FFF2-40B4-BE49-F238E27FC236}">
                <a16:creationId xmlns:a16="http://schemas.microsoft.com/office/drawing/2014/main" id="{B0480171-96C5-73A4-682B-5E60F03FD84B}"/>
              </a:ext>
            </a:extLst>
          </p:cNvPr>
          <p:cNvSpPr>
            <a:spLocks noGrp="1"/>
          </p:cNvSpPr>
          <p:nvPr>
            <p:ph type="body" sz="quarter" idx="12"/>
          </p:nvPr>
        </p:nvSpPr>
        <p:spPr>
          <a:xfrm>
            <a:off x="838200" y="1399721"/>
            <a:ext cx="3211083" cy="485775"/>
          </a:xfrm>
        </p:spPr>
        <p:txBody>
          <a:bodyPr/>
          <a:lstStyle/>
          <a:p>
            <a:endParaRPr lang="en-US"/>
          </a:p>
        </p:txBody>
      </p:sp>
      <p:pic>
        <p:nvPicPr>
          <p:cNvPr id="12290" name="Picture 2" descr="Diagram&#10;&#10;Description automatically generated">
            <a:extLst>
              <a:ext uri="{FF2B5EF4-FFF2-40B4-BE49-F238E27FC236}">
                <a16:creationId xmlns:a16="http://schemas.microsoft.com/office/drawing/2014/main" id="{9729BE62-D5A3-444C-1DE6-35146BC4C1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1976742"/>
            <a:ext cx="7194550" cy="3615261"/>
          </a:xfrm>
          <a:prstGeom prst="rect">
            <a:avLst/>
          </a:prstGeom>
          <a:solidFill>
            <a:srgbClr val="FFFFFF"/>
          </a:solidFill>
        </p:spPr>
      </p:pic>
    </p:spTree>
    <p:extLst>
      <p:ext uri="{BB962C8B-B14F-4D97-AF65-F5344CB8AC3E}">
        <p14:creationId xmlns:p14="http://schemas.microsoft.com/office/powerpoint/2010/main" val="3545969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Title 1">
            <a:extLst>
              <a:ext uri="{FF2B5EF4-FFF2-40B4-BE49-F238E27FC236}">
                <a16:creationId xmlns:a16="http://schemas.microsoft.com/office/drawing/2014/main" id="{5415C007-C58E-5F81-9A8A-5C317D6652FB}"/>
              </a:ext>
            </a:extLst>
          </p:cNvPr>
          <p:cNvSpPr>
            <a:spLocks noGrp="1"/>
          </p:cNvSpPr>
          <p:nvPr>
            <p:ph type="title"/>
          </p:nvPr>
        </p:nvSpPr>
        <p:spPr>
          <a:xfrm>
            <a:off x="838200" y="405446"/>
            <a:ext cx="5096069" cy="538696"/>
          </a:xfrm>
        </p:spPr>
        <p:txBody>
          <a:bodyPr/>
          <a:lstStyle/>
          <a:p>
            <a:r>
              <a:rPr lang="en-US" dirty="0"/>
              <a:t>Topics overview</a:t>
            </a:r>
          </a:p>
        </p:txBody>
      </p:sp>
      <p:sp>
        <p:nvSpPr>
          <p:cNvPr id="13321" name="Text Placeholder 2">
            <a:extLst>
              <a:ext uri="{FF2B5EF4-FFF2-40B4-BE49-F238E27FC236}">
                <a16:creationId xmlns:a16="http://schemas.microsoft.com/office/drawing/2014/main" id="{42E525A0-BAFF-25B5-5003-8DB964EE42BE}"/>
              </a:ext>
            </a:extLst>
          </p:cNvPr>
          <p:cNvSpPr>
            <a:spLocks noGrp="1"/>
          </p:cNvSpPr>
          <p:nvPr>
            <p:ph type="body" sz="quarter" idx="11"/>
          </p:nvPr>
        </p:nvSpPr>
        <p:spPr>
          <a:xfrm>
            <a:off x="838404" y="1884792"/>
            <a:ext cx="5095865" cy="4284662"/>
          </a:xfrm>
        </p:spPr>
        <p:txBody>
          <a:bodyPr/>
          <a:lstStyle/>
          <a:p>
            <a:r>
              <a:rPr lang="en-GB" dirty="0"/>
              <a:t>Topics are where most users start to think about the logic of what messages should go where.</a:t>
            </a:r>
          </a:p>
          <a:p>
            <a:r>
              <a:rPr lang="en-GB" dirty="0"/>
              <a:t>Topics consist of units called </a:t>
            </a:r>
            <a:r>
              <a:rPr lang="en-GB" i="1" dirty="0"/>
              <a:t>partitions</a:t>
            </a:r>
          </a:p>
          <a:p>
            <a:r>
              <a:rPr lang="en-GB" dirty="0"/>
              <a:t>In other words, one or more partitions can make up a single topic.</a:t>
            </a:r>
            <a:endParaRPr lang="en-US" dirty="0"/>
          </a:p>
        </p:txBody>
      </p:sp>
      <p:sp>
        <p:nvSpPr>
          <p:cNvPr id="13323" name="Text Placeholder 3">
            <a:extLst>
              <a:ext uri="{FF2B5EF4-FFF2-40B4-BE49-F238E27FC236}">
                <a16:creationId xmlns:a16="http://schemas.microsoft.com/office/drawing/2014/main" id="{48415621-62A4-CA07-9FC2-8E0B28A40409}"/>
              </a:ext>
            </a:extLst>
          </p:cNvPr>
          <p:cNvSpPr>
            <a:spLocks noGrp="1"/>
          </p:cNvSpPr>
          <p:nvPr>
            <p:ph type="body" sz="quarter" idx="12"/>
          </p:nvPr>
        </p:nvSpPr>
        <p:spPr>
          <a:xfrm>
            <a:off x="838200" y="1399721"/>
            <a:ext cx="5096069" cy="485775"/>
          </a:xfrm>
        </p:spPr>
        <p:txBody>
          <a:bodyPr/>
          <a:lstStyle/>
          <a:p>
            <a:endParaRPr lang="en-US"/>
          </a:p>
        </p:txBody>
      </p:sp>
      <p:pic>
        <p:nvPicPr>
          <p:cNvPr id="13314" name="Picture 2">
            <a:extLst>
              <a:ext uri="{FF2B5EF4-FFF2-40B4-BE49-F238E27FC236}">
                <a16:creationId xmlns:a16="http://schemas.microsoft.com/office/drawing/2014/main" id="{2167311E-F194-25D6-9CFE-B3AD25DF0161}"/>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tretch/>
        </p:blipFill>
        <p:spPr bwMode="auto">
          <a:xfrm>
            <a:off x="7672215" y="-1"/>
            <a:ext cx="4283419" cy="6719091"/>
          </a:xfrm>
          <a:prstGeom prst="rect">
            <a:avLst/>
          </a:prstGeom>
          <a:solidFill>
            <a:srgbClr val="FFFFFF"/>
          </a:solidFill>
        </p:spPr>
      </p:pic>
    </p:spTree>
    <p:extLst>
      <p:ext uri="{BB962C8B-B14F-4D97-AF65-F5344CB8AC3E}">
        <p14:creationId xmlns:p14="http://schemas.microsoft.com/office/powerpoint/2010/main" val="2193847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9" name="Title 1">
            <a:extLst>
              <a:ext uri="{FF2B5EF4-FFF2-40B4-BE49-F238E27FC236}">
                <a16:creationId xmlns:a16="http://schemas.microsoft.com/office/drawing/2014/main" id="{5415C007-C58E-5F81-9A8A-5C317D6652FB}"/>
              </a:ext>
            </a:extLst>
          </p:cNvPr>
          <p:cNvSpPr>
            <a:spLocks noGrp="1"/>
          </p:cNvSpPr>
          <p:nvPr>
            <p:ph type="title"/>
          </p:nvPr>
        </p:nvSpPr>
        <p:spPr>
          <a:xfrm>
            <a:off x="838200" y="405446"/>
            <a:ext cx="10927702" cy="538696"/>
          </a:xfrm>
        </p:spPr>
        <p:txBody>
          <a:bodyPr anchor="t">
            <a:normAutofit/>
          </a:bodyPr>
          <a:lstStyle/>
          <a:p>
            <a:r>
              <a:rPr lang="en-US" dirty="0" err="1"/>
              <a:t>ZooKeeper</a:t>
            </a:r>
            <a:r>
              <a:rPr lang="en-US" dirty="0"/>
              <a:t> usage</a:t>
            </a:r>
          </a:p>
        </p:txBody>
      </p:sp>
      <p:sp>
        <p:nvSpPr>
          <p:cNvPr id="13321" name="Text Placeholder 2">
            <a:extLst>
              <a:ext uri="{FF2B5EF4-FFF2-40B4-BE49-F238E27FC236}">
                <a16:creationId xmlns:a16="http://schemas.microsoft.com/office/drawing/2014/main" id="{42E525A0-BAFF-25B5-5003-8DB964EE42BE}"/>
              </a:ext>
            </a:extLst>
          </p:cNvPr>
          <p:cNvSpPr>
            <a:spLocks noGrp="1"/>
          </p:cNvSpPr>
          <p:nvPr>
            <p:ph type="body" sz="quarter" idx="11"/>
          </p:nvPr>
        </p:nvSpPr>
        <p:spPr>
          <a:xfrm>
            <a:off x="838405" y="1884792"/>
            <a:ext cx="3211082" cy="4284662"/>
          </a:xfrm>
        </p:spPr>
        <p:txBody>
          <a:bodyPr>
            <a:normAutofit/>
          </a:bodyPr>
          <a:lstStyle/>
          <a:p>
            <a:r>
              <a:rPr lang="en-GB" dirty="0"/>
              <a:t>One of the oldest sources of feared added complexity in the Kafka ecosystem might be that it uses </a:t>
            </a:r>
            <a:r>
              <a:rPr lang="en-GB" dirty="0" err="1"/>
              <a:t>ZooKeeper</a:t>
            </a:r>
            <a:endParaRPr lang="en-GB" dirty="0"/>
          </a:p>
          <a:p>
            <a:r>
              <a:rPr lang="en-GB" dirty="0"/>
              <a:t>Apache </a:t>
            </a:r>
            <a:r>
              <a:rPr lang="en-GB" dirty="0" err="1"/>
              <a:t>ZooKeeper</a:t>
            </a:r>
            <a:r>
              <a:rPr lang="en-GB" dirty="0"/>
              <a:t> (</a:t>
            </a:r>
            <a:r>
              <a:rPr lang="en-GB" u="sng" dirty="0">
                <a:hlinkClick r:id="rId2"/>
              </a:rPr>
              <a:t>http://zookeeper.apache.org/</a:t>
            </a:r>
            <a:r>
              <a:rPr lang="en-GB" dirty="0"/>
              <a:t>) is a distributed store that provides discovery, configuration, and synchronization services in a highly available way.</a:t>
            </a:r>
            <a:endParaRPr lang="en-US" dirty="0"/>
          </a:p>
        </p:txBody>
      </p:sp>
      <p:sp>
        <p:nvSpPr>
          <p:cNvPr id="15367" name="Text Placeholder 3">
            <a:extLst>
              <a:ext uri="{FF2B5EF4-FFF2-40B4-BE49-F238E27FC236}">
                <a16:creationId xmlns:a16="http://schemas.microsoft.com/office/drawing/2014/main" id="{19F2817A-8179-8E72-DC5F-F8CBC2FF26C7}"/>
              </a:ext>
            </a:extLst>
          </p:cNvPr>
          <p:cNvSpPr>
            <a:spLocks noGrp="1"/>
          </p:cNvSpPr>
          <p:nvPr>
            <p:ph type="body" sz="quarter" idx="12"/>
          </p:nvPr>
        </p:nvSpPr>
        <p:spPr>
          <a:xfrm>
            <a:off x="838200" y="1399721"/>
            <a:ext cx="3211083" cy="485775"/>
          </a:xfrm>
        </p:spPr>
        <p:txBody>
          <a:bodyPr/>
          <a:lstStyle/>
          <a:p>
            <a:endParaRPr lang="en-US"/>
          </a:p>
        </p:txBody>
      </p:sp>
      <p:pic>
        <p:nvPicPr>
          <p:cNvPr id="15362" name="Picture 2">
            <a:extLst>
              <a:ext uri="{FF2B5EF4-FFF2-40B4-BE49-F238E27FC236}">
                <a16:creationId xmlns:a16="http://schemas.microsoft.com/office/drawing/2014/main" id="{3398F7D5-428A-52B7-8AEA-2E74487E45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0" y="2363449"/>
            <a:ext cx="7194550" cy="2841847"/>
          </a:xfrm>
          <a:prstGeom prst="rect">
            <a:avLst/>
          </a:prstGeom>
          <a:solidFill>
            <a:srgbClr val="FFFFFF"/>
          </a:solidFill>
        </p:spPr>
      </p:pic>
    </p:spTree>
    <p:extLst>
      <p:ext uri="{BB962C8B-B14F-4D97-AF65-F5344CB8AC3E}">
        <p14:creationId xmlns:p14="http://schemas.microsoft.com/office/powerpoint/2010/main" val="10147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7F352-B0B7-C775-90E0-9759CA165BF2}"/>
              </a:ext>
            </a:extLst>
          </p:cNvPr>
          <p:cNvSpPr>
            <a:spLocks noGrp="1"/>
          </p:cNvSpPr>
          <p:nvPr>
            <p:ph type="title"/>
          </p:nvPr>
        </p:nvSpPr>
        <p:spPr>
          <a:xfrm>
            <a:off x="838200" y="405446"/>
            <a:ext cx="10927702" cy="538696"/>
          </a:xfrm>
        </p:spPr>
        <p:txBody>
          <a:bodyPr anchor="t">
            <a:normAutofit/>
          </a:bodyPr>
          <a:lstStyle/>
          <a:p>
            <a:r>
              <a:rPr lang="en-US" sz="1500"/>
              <a:t>Kafka’s high-level architecture</a:t>
            </a:r>
            <a:br>
              <a:rPr lang="en-US" sz="1500"/>
            </a:br>
            <a:endParaRPr lang="en-US" sz="1500"/>
          </a:p>
        </p:txBody>
      </p:sp>
      <p:sp>
        <p:nvSpPr>
          <p:cNvPr id="3" name="Text Placeholder 2">
            <a:extLst>
              <a:ext uri="{FF2B5EF4-FFF2-40B4-BE49-F238E27FC236}">
                <a16:creationId xmlns:a16="http://schemas.microsoft.com/office/drawing/2014/main" id="{D05553DD-A73D-828E-F285-7EA4419D1FE1}"/>
              </a:ext>
            </a:extLst>
          </p:cNvPr>
          <p:cNvSpPr>
            <a:spLocks noGrp="1"/>
          </p:cNvSpPr>
          <p:nvPr>
            <p:ph type="body" sz="quarter" idx="11"/>
          </p:nvPr>
        </p:nvSpPr>
        <p:spPr>
          <a:xfrm>
            <a:off x="838405" y="1884792"/>
            <a:ext cx="3211082" cy="4284662"/>
          </a:xfrm>
        </p:spPr>
        <p:txBody>
          <a:bodyPr>
            <a:normAutofit/>
          </a:bodyPr>
          <a:lstStyle/>
          <a:p>
            <a:r>
              <a:rPr lang="en-GB" dirty="0"/>
              <a:t>In general, core Kafka can be thought of as Scala application processes that run on a Java virtual machine (JVM)</a:t>
            </a:r>
          </a:p>
          <a:p>
            <a:r>
              <a:rPr lang="en-GB" dirty="0"/>
              <a:t>One of Kafka’s keys is its usage of the operating system’s </a:t>
            </a:r>
            <a:r>
              <a:rPr lang="en-GB" i="1" dirty="0"/>
              <a:t>page cache</a:t>
            </a:r>
          </a:p>
          <a:p>
            <a:r>
              <a:rPr lang="en-GB" dirty="0"/>
              <a:t>By avoiding caching in the JVM heap, the brokers can help prevent some of the issues that large heaps may have</a:t>
            </a:r>
            <a:endParaRPr lang="en-US" dirty="0"/>
          </a:p>
        </p:txBody>
      </p:sp>
      <p:sp>
        <p:nvSpPr>
          <p:cNvPr id="16391" name="Text Placeholder 3">
            <a:extLst>
              <a:ext uri="{FF2B5EF4-FFF2-40B4-BE49-F238E27FC236}">
                <a16:creationId xmlns:a16="http://schemas.microsoft.com/office/drawing/2014/main" id="{93781742-533E-5C1D-D571-8CB4A40D4E06}"/>
              </a:ext>
            </a:extLst>
          </p:cNvPr>
          <p:cNvSpPr>
            <a:spLocks noGrp="1"/>
          </p:cNvSpPr>
          <p:nvPr>
            <p:ph type="body" sz="quarter" idx="12"/>
          </p:nvPr>
        </p:nvSpPr>
        <p:spPr>
          <a:xfrm>
            <a:off x="838200" y="1399721"/>
            <a:ext cx="3211083" cy="485775"/>
          </a:xfrm>
        </p:spPr>
        <p:txBody>
          <a:bodyPr/>
          <a:lstStyle/>
          <a:p>
            <a:endParaRPr lang="en-US"/>
          </a:p>
        </p:txBody>
      </p:sp>
      <p:pic>
        <p:nvPicPr>
          <p:cNvPr id="16386" name="Picture 2">
            <a:extLst>
              <a:ext uri="{FF2B5EF4-FFF2-40B4-BE49-F238E27FC236}">
                <a16:creationId xmlns:a16="http://schemas.microsoft.com/office/drawing/2014/main" id="{EDE49CDD-F2D5-4A24-B843-E14059A332E7}"/>
              </a:ext>
            </a:extLst>
          </p:cNvPr>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tretch>
            <a:fillRect/>
          </a:stretch>
        </p:blipFill>
        <p:spPr bwMode="auto">
          <a:xfrm>
            <a:off x="4572000" y="1670974"/>
            <a:ext cx="7194550" cy="4226798"/>
          </a:xfrm>
          <a:prstGeom prst="rect">
            <a:avLst/>
          </a:prstGeom>
          <a:solidFill>
            <a:srgbClr val="FFFFFF"/>
          </a:solidFill>
        </p:spPr>
      </p:pic>
    </p:spTree>
    <p:extLst>
      <p:ext uri="{BB962C8B-B14F-4D97-AF65-F5344CB8AC3E}">
        <p14:creationId xmlns:p14="http://schemas.microsoft.com/office/powerpoint/2010/main" val="1851271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7679-58DF-A8F1-3277-59FDE46482BD}"/>
              </a:ext>
            </a:extLst>
          </p:cNvPr>
          <p:cNvSpPr>
            <a:spLocks noGrp="1"/>
          </p:cNvSpPr>
          <p:nvPr>
            <p:ph type="title"/>
          </p:nvPr>
        </p:nvSpPr>
        <p:spPr>
          <a:xfrm>
            <a:off x="838200" y="405446"/>
            <a:ext cx="5096069" cy="538696"/>
          </a:xfrm>
        </p:spPr>
        <p:txBody>
          <a:bodyPr anchor="t">
            <a:normAutofit/>
          </a:bodyPr>
          <a:lstStyle/>
          <a:p>
            <a:r>
              <a:rPr lang="en-GB" sz="1500"/>
              <a:t>The commit log</a:t>
            </a:r>
            <a:br>
              <a:rPr lang="en-GB" sz="1500"/>
            </a:br>
            <a:endParaRPr lang="en-US" sz="1500"/>
          </a:p>
        </p:txBody>
      </p:sp>
      <p:sp>
        <p:nvSpPr>
          <p:cNvPr id="3" name="Text Placeholder 2">
            <a:extLst>
              <a:ext uri="{FF2B5EF4-FFF2-40B4-BE49-F238E27FC236}">
                <a16:creationId xmlns:a16="http://schemas.microsoft.com/office/drawing/2014/main" id="{49ADEE93-E392-B41F-73D2-B3939F5AD52D}"/>
              </a:ext>
            </a:extLst>
          </p:cNvPr>
          <p:cNvSpPr>
            <a:spLocks noGrp="1"/>
          </p:cNvSpPr>
          <p:nvPr>
            <p:ph type="body" sz="quarter" idx="11"/>
          </p:nvPr>
        </p:nvSpPr>
        <p:spPr>
          <a:xfrm>
            <a:off x="838404" y="1884792"/>
            <a:ext cx="5095865" cy="4284662"/>
          </a:xfrm>
        </p:spPr>
        <p:txBody>
          <a:bodyPr>
            <a:normAutofit/>
          </a:bodyPr>
          <a:lstStyle/>
          <a:p>
            <a:r>
              <a:rPr lang="en-GB" dirty="0"/>
              <a:t>One of the core concepts to help you master Kafka’s foundation is to understand the commit log.</a:t>
            </a:r>
          </a:p>
          <a:p>
            <a:r>
              <a:rPr lang="en-GB" dirty="0"/>
              <a:t>The concept is simple but powerful.</a:t>
            </a:r>
          </a:p>
          <a:p>
            <a:r>
              <a:rPr lang="en-GB" dirty="0"/>
              <a:t>What makes the commit log special is its append-only nature in which events are always added to the end.</a:t>
            </a:r>
          </a:p>
          <a:p>
            <a:r>
              <a:rPr lang="en-GB" dirty="0"/>
              <a:t>The persistence as a log itself for storage is a major part of what separates Kafka from other message brokers. </a:t>
            </a:r>
          </a:p>
          <a:p>
            <a:r>
              <a:rPr lang="en-GB" dirty="0"/>
              <a:t>Reading a message does not remove it from the system or exclude it from other consumers.</a:t>
            </a:r>
            <a:endParaRPr lang="en-US" dirty="0"/>
          </a:p>
        </p:txBody>
      </p:sp>
      <p:sp>
        <p:nvSpPr>
          <p:cNvPr id="17415" name="Text Placeholder 3">
            <a:extLst>
              <a:ext uri="{FF2B5EF4-FFF2-40B4-BE49-F238E27FC236}">
                <a16:creationId xmlns:a16="http://schemas.microsoft.com/office/drawing/2014/main" id="{29EFB2A0-7761-344F-B49D-0C7E00099C9D}"/>
              </a:ext>
            </a:extLst>
          </p:cNvPr>
          <p:cNvSpPr>
            <a:spLocks noGrp="1"/>
          </p:cNvSpPr>
          <p:nvPr>
            <p:ph type="body" sz="quarter" idx="12"/>
          </p:nvPr>
        </p:nvSpPr>
        <p:spPr>
          <a:xfrm>
            <a:off x="838200" y="1399721"/>
            <a:ext cx="5096069" cy="485775"/>
          </a:xfrm>
        </p:spPr>
        <p:txBody>
          <a:bodyPr/>
          <a:lstStyle/>
          <a:p>
            <a:endParaRPr lang="en-US"/>
          </a:p>
        </p:txBody>
      </p:sp>
      <p:pic>
        <p:nvPicPr>
          <p:cNvPr id="17410" name="Picture 2">
            <a:extLst>
              <a:ext uri="{FF2B5EF4-FFF2-40B4-BE49-F238E27FC236}">
                <a16:creationId xmlns:a16="http://schemas.microsoft.com/office/drawing/2014/main" id="{6B2B001F-0F11-8729-55D8-0AB8D81D3704}"/>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tretch/>
        </p:blipFill>
        <p:spPr bwMode="auto">
          <a:xfrm>
            <a:off x="7435850" y="485737"/>
            <a:ext cx="4756150" cy="5747614"/>
          </a:xfrm>
          <a:prstGeom prst="rect">
            <a:avLst/>
          </a:prstGeom>
          <a:solidFill>
            <a:srgbClr val="FFFFFF"/>
          </a:solidFill>
        </p:spPr>
      </p:pic>
    </p:spTree>
    <p:extLst>
      <p:ext uri="{BB962C8B-B14F-4D97-AF65-F5344CB8AC3E}">
        <p14:creationId xmlns:p14="http://schemas.microsoft.com/office/powerpoint/2010/main" val="2420083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r>
              <a:rPr lang="en-US" dirty="0"/>
              <a:t>Apache Kafka QuickStart</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r>
              <a:rPr lang="en-US" dirty="0"/>
              <a:t>03</a:t>
            </a:r>
          </a:p>
        </p:txBody>
      </p:sp>
    </p:spTree>
    <p:extLst>
      <p:ext uri="{BB962C8B-B14F-4D97-AF65-F5344CB8AC3E}">
        <p14:creationId xmlns:p14="http://schemas.microsoft.com/office/powerpoint/2010/main" val="1220136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6DD175-2953-1F08-D531-82573755CBD9}"/>
              </a:ext>
            </a:extLst>
          </p:cNvPr>
          <p:cNvSpPr>
            <a:spLocks noGrp="1"/>
          </p:cNvSpPr>
          <p:nvPr>
            <p:ph type="title"/>
          </p:nvPr>
        </p:nvSpPr>
        <p:spPr/>
        <p:txBody>
          <a:bodyPr/>
          <a:lstStyle/>
          <a:p>
            <a:r>
              <a:rPr lang="en-US" dirty="0"/>
              <a:t>Apache Kafka QuickStart</a:t>
            </a:r>
          </a:p>
        </p:txBody>
      </p:sp>
      <p:sp>
        <p:nvSpPr>
          <p:cNvPr id="5" name="Text Placeholder 4">
            <a:extLst>
              <a:ext uri="{FF2B5EF4-FFF2-40B4-BE49-F238E27FC236}">
                <a16:creationId xmlns:a16="http://schemas.microsoft.com/office/drawing/2014/main" id="{700E765C-5ADE-3355-2C36-5654FF243914}"/>
              </a:ext>
            </a:extLst>
          </p:cNvPr>
          <p:cNvSpPr>
            <a:spLocks noGrp="1"/>
          </p:cNvSpPr>
          <p:nvPr>
            <p:ph type="body" sz="quarter" idx="11"/>
          </p:nvPr>
        </p:nvSpPr>
        <p:spPr>
          <a:xfrm>
            <a:off x="838404" y="1212986"/>
            <a:ext cx="10293016" cy="5239567"/>
          </a:xfrm>
        </p:spPr>
        <p:txBody>
          <a:bodyPr>
            <a:normAutofit/>
          </a:bodyPr>
          <a:lstStyle/>
          <a:p>
            <a:r>
              <a:rPr lang="en-US" b="1" dirty="0"/>
              <a:t>Step 1: Get Kafka</a:t>
            </a:r>
          </a:p>
          <a:p>
            <a:pPr lvl="1"/>
            <a:r>
              <a:rPr lang="en-US" dirty="0"/>
              <a:t>Download the latest Kafka release and extract it:</a:t>
            </a:r>
          </a:p>
          <a:p>
            <a:pPr lvl="1"/>
            <a:endParaRPr lang="en-US" dirty="0"/>
          </a:p>
          <a:p>
            <a:pPr lvl="1"/>
            <a:endParaRPr lang="en-US" dirty="0"/>
          </a:p>
          <a:p>
            <a:pPr lvl="1"/>
            <a:endParaRPr lang="en-US" dirty="0"/>
          </a:p>
          <a:p>
            <a:r>
              <a:rPr lang="en-US" b="1" dirty="0"/>
              <a:t>Step 2: Start The Kafka Environment</a:t>
            </a:r>
            <a:endParaRPr lang="en-US" dirty="0"/>
          </a:p>
          <a:p>
            <a:pPr lvl="1"/>
            <a:r>
              <a:rPr lang="en-US" dirty="0"/>
              <a:t>Note: Your local environment must have Java 8+ installed</a:t>
            </a:r>
          </a:p>
          <a:p>
            <a:pPr lvl="1"/>
            <a:r>
              <a:rPr lang="en-US" dirty="0"/>
              <a:t>Run the following commands in order to start all services in the correct order:</a:t>
            </a:r>
          </a:p>
          <a:p>
            <a:pPr lvl="1"/>
            <a:endParaRPr lang="en-US" dirty="0"/>
          </a:p>
          <a:p>
            <a:pPr lvl="1"/>
            <a:endParaRPr lang="en-US" dirty="0"/>
          </a:p>
          <a:p>
            <a:pPr lvl="1"/>
            <a:endParaRPr lang="en-US" dirty="0"/>
          </a:p>
          <a:p>
            <a:pPr lvl="1"/>
            <a:endParaRPr lang="en-US" dirty="0"/>
          </a:p>
          <a:p>
            <a:pPr lvl="1"/>
            <a:r>
              <a:rPr lang="en-US" dirty="0"/>
              <a:t>Open another terminal session ad run:</a:t>
            </a:r>
          </a:p>
          <a:p>
            <a:pPr lvl="1"/>
            <a:endParaRPr lang="en-US" dirty="0"/>
          </a:p>
          <a:p>
            <a:pPr lvl="1"/>
            <a:endParaRPr lang="en-US" dirty="0"/>
          </a:p>
          <a:p>
            <a:pPr lvl="1"/>
            <a:endParaRPr lang="en-US" dirty="0"/>
          </a:p>
          <a:p>
            <a:pPr lvl="1"/>
            <a:r>
              <a:rPr lang="en-US" dirty="0"/>
              <a:t>Once all services have successfully launched, you will have a basic Kafka environment running and ready to use.</a:t>
            </a:r>
          </a:p>
        </p:txBody>
      </p:sp>
      <p:sp>
        <p:nvSpPr>
          <p:cNvPr id="7" name="TextBox 6">
            <a:extLst>
              <a:ext uri="{FF2B5EF4-FFF2-40B4-BE49-F238E27FC236}">
                <a16:creationId xmlns:a16="http://schemas.microsoft.com/office/drawing/2014/main" id="{31750284-DB47-55DC-BB37-E53E4F4C74C8}"/>
              </a:ext>
            </a:extLst>
          </p:cNvPr>
          <p:cNvSpPr txBox="1"/>
          <p:nvPr/>
        </p:nvSpPr>
        <p:spPr>
          <a:xfrm>
            <a:off x="1575992" y="1872733"/>
            <a:ext cx="4408714" cy="646331"/>
          </a:xfrm>
          <a:prstGeom prst="rect">
            <a:avLst/>
          </a:prstGeom>
          <a:noFill/>
          <a:ln>
            <a:solidFill>
              <a:schemeClr val="bg1"/>
            </a:solidFill>
          </a:ln>
        </p:spPr>
        <p:txBody>
          <a:bodyPr wrap="square">
            <a:spAutoFit/>
          </a:bodyPr>
          <a:lstStyle/>
          <a:p>
            <a:r>
              <a:rPr lang="en-GB" dirty="0">
                <a:solidFill>
                  <a:srgbClr val="DD4A68"/>
                </a:solidFill>
                <a:effectLst/>
              </a:rPr>
              <a:t>tar</a:t>
            </a:r>
            <a:r>
              <a:rPr lang="en-GB" dirty="0"/>
              <a:t> -</a:t>
            </a:r>
            <a:r>
              <a:rPr lang="en-GB" dirty="0" err="1">
                <a:solidFill>
                  <a:schemeClr val="bg1"/>
                </a:solidFill>
              </a:rPr>
              <a:t>xzf</a:t>
            </a:r>
            <a:r>
              <a:rPr lang="en-GB" dirty="0">
                <a:solidFill>
                  <a:schemeClr val="bg1"/>
                </a:solidFill>
              </a:rPr>
              <a:t> kafka_2.13-3.2.0.tgz</a:t>
            </a:r>
          </a:p>
          <a:p>
            <a:r>
              <a:rPr lang="en-GB" dirty="0">
                <a:solidFill>
                  <a:srgbClr val="DD4A68"/>
                </a:solidFill>
                <a:effectLst/>
              </a:rPr>
              <a:t>cd</a:t>
            </a:r>
            <a:r>
              <a:rPr lang="en-GB" dirty="0">
                <a:solidFill>
                  <a:schemeClr val="bg1"/>
                </a:solidFill>
              </a:rPr>
              <a:t> kafka_2.13-3.2.0</a:t>
            </a:r>
            <a:endParaRPr lang="en-US" dirty="0">
              <a:solidFill>
                <a:schemeClr val="bg1"/>
              </a:solidFill>
            </a:endParaRPr>
          </a:p>
        </p:txBody>
      </p:sp>
      <p:sp>
        <p:nvSpPr>
          <p:cNvPr id="9" name="TextBox 8">
            <a:extLst>
              <a:ext uri="{FF2B5EF4-FFF2-40B4-BE49-F238E27FC236}">
                <a16:creationId xmlns:a16="http://schemas.microsoft.com/office/drawing/2014/main" id="{2620FC63-82A6-239B-9A16-7FFB3EBBA936}"/>
              </a:ext>
            </a:extLst>
          </p:cNvPr>
          <p:cNvSpPr txBox="1"/>
          <p:nvPr/>
        </p:nvSpPr>
        <p:spPr>
          <a:xfrm>
            <a:off x="1575992" y="3622045"/>
            <a:ext cx="7317637" cy="923330"/>
          </a:xfrm>
          <a:prstGeom prst="rect">
            <a:avLst/>
          </a:prstGeom>
          <a:noFill/>
          <a:ln>
            <a:solidFill>
              <a:schemeClr val="bg1"/>
            </a:solidFill>
          </a:ln>
        </p:spPr>
        <p:txBody>
          <a:bodyPr wrap="square">
            <a:spAutoFit/>
          </a:bodyPr>
          <a:lstStyle/>
          <a:p>
            <a:r>
              <a:rPr lang="en-GB" dirty="0">
                <a:solidFill>
                  <a:srgbClr val="708090"/>
                </a:solidFill>
              </a:rPr>
              <a:t># Start the </a:t>
            </a:r>
            <a:r>
              <a:rPr lang="en-GB" dirty="0" err="1">
                <a:solidFill>
                  <a:srgbClr val="708090"/>
                </a:solidFill>
              </a:rPr>
              <a:t>ZooKeeper</a:t>
            </a:r>
            <a:r>
              <a:rPr lang="en-GB" dirty="0">
                <a:solidFill>
                  <a:srgbClr val="708090"/>
                </a:solidFill>
              </a:rPr>
              <a:t> service</a:t>
            </a:r>
          </a:p>
          <a:p>
            <a:r>
              <a:rPr lang="en-GB" dirty="0">
                <a:solidFill>
                  <a:srgbClr val="708090"/>
                </a:solidFill>
              </a:rPr>
              <a:t># Note: Soon, </a:t>
            </a:r>
            <a:r>
              <a:rPr lang="en-GB" dirty="0" err="1">
                <a:solidFill>
                  <a:srgbClr val="708090"/>
                </a:solidFill>
              </a:rPr>
              <a:t>ZooKeeper</a:t>
            </a:r>
            <a:r>
              <a:rPr lang="en-GB" dirty="0">
                <a:solidFill>
                  <a:srgbClr val="708090"/>
                </a:solidFill>
              </a:rPr>
              <a:t> will no longer be required by Apache Kafka.</a:t>
            </a:r>
          </a:p>
          <a:p>
            <a:r>
              <a:rPr lang="en-GB" dirty="0">
                <a:solidFill>
                  <a:schemeClr val="bg1"/>
                </a:solidFill>
              </a:rPr>
              <a:t>$ bin/zookeeper-server-</a:t>
            </a:r>
            <a:r>
              <a:rPr lang="en-GB" dirty="0" err="1">
                <a:solidFill>
                  <a:schemeClr val="bg1"/>
                </a:solidFill>
              </a:rPr>
              <a:t>start.sh</a:t>
            </a:r>
            <a:r>
              <a:rPr lang="en-GB" dirty="0">
                <a:solidFill>
                  <a:schemeClr val="bg1"/>
                </a:solidFill>
              </a:rPr>
              <a:t> config/</a:t>
            </a:r>
            <a:r>
              <a:rPr lang="en-GB" dirty="0" err="1">
                <a:solidFill>
                  <a:schemeClr val="bg1"/>
                </a:solidFill>
              </a:rPr>
              <a:t>zookeeper.properties</a:t>
            </a:r>
            <a:endParaRPr lang="en-US" dirty="0">
              <a:solidFill>
                <a:schemeClr val="bg1"/>
              </a:solidFill>
            </a:endParaRPr>
          </a:p>
        </p:txBody>
      </p:sp>
      <p:sp>
        <p:nvSpPr>
          <p:cNvPr id="11" name="TextBox 10">
            <a:extLst>
              <a:ext uri="{FF2B5EF4-FFF2-40B4-BE49-F238E27FC236}">
                <a16:creationId xmlns:a16="http://schemas.microsoft.com/office/drawing/2014/main" id="{87E79D11-727E-72CA-05C7-F1FF885C750A}"/>
              </a:ext>
            </a:extLst>
          </p:cNvPr>
          <p:cNvSpPr txBox="1"/>
          <p:nvPr/>
        </p:nvSpPr>
        <p:spPr>
          <a:xfrm>
            <a:off x="1575991" y="5087034"/>
            <a:ext cx="7317637" cy="646331"/>
          </a:xfrm>
          <a:prstGeom prst="rect">
            <a:avLst/>
          </a:prstGeom>
          <a:noFill/>
          <a:ln>
            <a:solidFill>
              <a:schemeClr val="bg1"/>
            </a:solidFill>
          </a:ln>
        </p:spPr>
        <p:txBody>
          <a:bodyPr wrap="square">
            <a:spAutoFit/>
          </a:bodyPr>
          <a:lstStyle/>
          <a:p>
            <a:r>
              <a:rPr lang="en-GB" dirty="0">
                <a:solidFill>
                  <a:srgbClr val="708090"/>
                </a:solidFill>
              </a:rPr>
              <a:t># Start the Kafka broker service</a:t>
            </a:r>
          </a:p>
          <a:p>
            <a:r>
              <a:rPr lang="en-GB" dirty="0">
                <a:solidFill>
                  <a:schemeClr val="bg1"/>
                </a:solidFill>
              </a:rPr>
              <a:t>$ bin/</a:t>
            </a:r>
            <a:r>
              <a:rPr lang="en-GB" dirty="0" err="1">
                <a:solidFill>
                  <a:schemeClr val="bg1"/>
                </a:solidFill>
              </a:rPr>
              <a:t>kafka</a:t>
            </a:r>
            <a:r>
              <a:rPr lang="en-GB" dirty="0">
                <a:solidFill>
                  <a:schemeClr val="bg1"/>
                </a:solidFill>
              </a:rPr>
              <a:t>-server-</a:t>
            </a:r>
            <a:r>
              <a:rPr lang="en-GB" dirty="0" err="1">
                <a:solidFill>
                  <a:schemeClr val="bg1"/>
                </a:solidFill>
              </a:rPr>
              <a:t>start.sh</a:t>
            </a:r>
            <a:r>
              <a:rPr lang="en-GB" dirty="0">
                <a:solidFill>
                  <a:schemeClr val="bg1"/>
                </a:solidFill>
              </a:rPr>
              <a:t> config/</a:t>
            </a:r>
            <a:r>
              <a:rPr lang="en-GB" dirty="0" err="1">
                <a:solidFill>
                  <a:schemeClr val="bg1"/>
                </a:solidFill>
              </a:rPr>
              <a:t>server.properties</a:t>
            </a:r>
            <a:endParaRPr lang="en-US" dirty="0">
              <a:solidFill>
                <a:schemeClr val="bg1"/>
              </a:solidFill>
            </a:endParaRPr>
          </a:p>
        </p:txBody>
      </p:sp>
    </p:spTree>
    <p:extLst>
      <p:ext uri="{BB962C8B-B14F-4D97-AF65-F5344CB8AC3E}">
        <p14:creationId xmlns:p14="http://schemas.microsoft.com/office/powerpoint/2010/main" val="2195705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96F-6BB4-EE1E-AD2D-EDFDE4F5D5CC}"/>
              </a:ext>
            </a:extLst>
          </p:cNvPr>
          <p:cNvSpPr>
            <a:spLocks noGrp="1"/>
          </p:cNvSpPr>
          <p:nvPr>
            <p:ph type="title"/>
          </p:nvPr>
        </p:nvSpPr>
        <p:spPr/>
        <p:txBody>
          <a:bodyPr/>
          <a:lstStyle/>
          <a:p>
            <a:r>
              <a:rPr lang="en-US" dirty="0"/>
              <a:t>Apache Kafka QuickStart (2)</a:t>
            </a:r>
          </a:p>
        </p:txBody>
      </p:sp>
      <p:sp>
        <p:nvSpPr>
          <p:cNvPr id="3" name="Text Placeholder 2">
            <a:extLst>
              <a:ext uri="{FF2B5EF4-FFF2-40B4-BE49-F238E27FC236}">
                <a16:creationId xmlns:a16="http://schemas.microsoft.com/office/drawing/2014/main" id="{228D2D21-413D-FE2D-8258-6C2AE5DFD40A}"/>
              </a:ext>
            </a:extLst>
          </p:cNvPr>
          <p:cNvSpPr>
            <a:spLocks noGrp="1"/>
          </p:cNvSpPr>
          <p:nvPr>
            <p:ph type="body" sz="quarter" idx="11"/>
          </p:nvPr>
        </p:nvSpPr>
        <p:spPr/>
        <p:txBody>
          <a:bodyPr/>
          <a:lstStyle/>
          <a:p>
            <a:r>
              <a:rPr lang="en-US" b="1" dirty="0"/>
              <a:t>Step 3: Create A Topic To Store Your Events</a:t>
            </a:r>
          </a:p>
          <a:p>
            <a:pPr lvl="1"/>
            <a:r>
              <a:rPr lang="en-GB" dirty="0"/>
              <a:t>Kafka is a distributed </a:t>
            </a:r>
            <a:r>
              <a:rPr lang="en-GB" i="1" dirty="0"/>
              <a:t>event streaming platform</a:t>
            </a:r>
            <a:r>
              <a:rPr lang="en-GB" dirty="0"/>
              <a:t> that lets you read, write, store, and process </a:t>
            </a:r>
            <a:r>
              <a:rPr lang="en-GB" i="1" dirty="0">
                <a:hlinkClick r:id="rId2"/>
              </a:rPr>
              <a:t>events</a:t>
            </a:r>
            <a:r>
              <a:rPr lang="en-GB" dirty="0"/>
              <a:t> (also called </a:t>
            </a:r>
            <a:r>
              <a:rPr lang="en-GB" i="1" dirty="0"/>
              <a:t>records</a:t>
            </a:r>
            <a:r>
              <a:rPr lang="en-GB" dirty="0"/>
              <a:t> or </a:t>
            </a:r>
            <a:r>
              <a:rPr lang="en-GB" i="1" dirty="0"/>
              <a:t>messages</a:t>
            </a:r>
            <a:r>
              <a:rPr lang="en-GB" dirty="0"/>
              <a:t> in the documentation) across many machines.</a:t>
            </a:r>
          </a:p>
          <a:p>
            <a:pPr lvl="1"/>
            <a:r>
              <a:rPr lang="en-GB" dirty="0"/>
              <a:t>Example events are payment transactions, geolocation updates from mobile phones, shipping orders, sensor measurements from IoT devices or medical equipment, and much more. These events are organized and stored in </a:t>
            </a:r>
            <a:r>
              <a:rPr lang="en-GB" i="1" dirty="0">
                <a:hlinkClick r:id="rId3"/>
              </a:rPr>
              <a:t>topics</a:t>
            </a:r>
            <a:r>
              <a:rPr lang="en-GB" dirty="0"/>
              <a:t>. Very simplified, a topic is similar to a folder in a filesystem, and the events are the files in that folder.</a:t>
            </a:r>
          </a:p>
          <a:p>
            <a:pPr lvl="1"/>
            <a:r>
              <a:rPr lang="en-GB" dirty="0"/>
              <a:t>So before you can write your first events, you must create a topic. Open another terminal session and run:</a:t>
            </a:r>
            <a:r>
              <a:rPr lang="en-GB" b="1" dirty="0"/>
              <a:t> </a:t>
            </a:r>
          </a:p>
          <a:p>
            <a:pPr lvl="1"/>
            <a:endParaRPr lang="en-GB" b="1" dirty="0"/>
          </a:p>
          <a:p>
            <a:pPr lvl="1"/>
            <a:endParaRPr lang="en-GB" b="1" dirty="0"/>
          </a:p>
          <a:p>
            <a:pPr lvl="1"/>
            <a:r>
              <a:rPr lang="en-GB" dirty="0"/>
              <a:t>Show details of the new topic</a:t>
            </a:r>
          </a:p>
          <a:p>
            <a:pPr marL="457200" lvl="1" indent="0">
              <a:buNone/>
            </a:pPr>
            <a:endParaRPr lang="en-US" dirty="0"/>
          </a:p>
        </p:txBody>
      </p:sp>
      <p:sp>
        <p:nvSpPr>
          <p:cNvPr id="5" name="TextBox 4">
            <a:extLst>
              <a:ext uri="{FF2B5EF4-FFF2-40B4-BE49-F238E27FC236}">
                <a16:creationId xmlns:a16="http://schemas.microsoft.com/office/drawing/2014/main" id="{CB0C176B-FEC7-4F45-B9C9-E2644C58A1B1}"/>
              </a:ext>
            </a:extLst>
          </p:cNvPr>
          <p:cNvSpPr txBox="1"/>
          <p:nvPr/>
        </p:nvSpPr>
        <p:spPr>
          <a:xfrm>
            <a:off x="1562100" y="3526974"/>
            <a:ext cx="9388928" cy="369332"/>
          </a:xfrm>
          <a:prstGeom prst="rect">
            <a:avLst/>
          </a:prstGeom>
          <a:noFill/>
          <a:ln>
            <a:solidFill>
              <a:schemeClr val="bg1"/>
            </a:solidFill>
          </a:ln>
        </p:spPr>
        <p:txBody>
          <a:bodyPr wrap="square">
            <a:spAutoFit/>
          </a:bodyPr>
          <a:lstStyle/>
          <a:p>
            <a:r>
              <a:rPr lang="en-GB" dirty="0">
                <a:solidFill>
                  <a:schemeClr val="bg1"/>
                </a:solidFill>
              </a:rPr>
              <a:t>$ bin/</a:t>
            </a:r>
            <a:r>
              <a:rPr lang="en-GB" dirty="0" err="1">
                <a:solidFill>
                  <a:schemeClr val="bg1"/>
                </a:solidFill>
              </a:rPr>
              <a:t>kafka-topics.sh</a:t>
            </a:r>
            <a:r>
              <a:rPr lang="en-GB" dirty="0">
                <a:solidFill>
                  <a:schemeClr val="bg1"/>
                </a:solidFill>
              </a:rPr>
              <a:t> --create --topic </a:t>
            </a:r>
            <a:r>
              <a:rPr lang="en-GB" dirty="0" err="1">
                <a:solidFill>
                  <a:schemeClr val="bg1"/>
                </a:solidFill>
              </a:rPr>
              <a:t>quickstart</a:t>
            </a:r>
            <a:r>
              <a:rPr lang="en-GB" dirty="0">
                <a:solidFill>
                  <a:schemeClr val="bg1"/>
                </a:solidFill>
              </a:rPr>
              <a:t>-events --bootstrap-server localhost:9092</a:t>
            </a:r>
            <a:endParaRPr lang="en-US" dirty="0">
              <a:solidFill>
                <a:schemeClr val="bg1"/>
              </a:solidFill>
            </a:endParaRPr>
          </a:p>
        </p:txBody>
      </p:sp>
      <p:sp>
        <p:nvSpPr>
          <p:cNvPr id="7" name="TextBox 6">
            <a:extLst>
              <a:ext uri="{FF2B5EF4-FFF2-40B4-BE49-F238E27FC236}">
                <a16:creationId xmlns:a16="http://schemas.microsoft.com/office/drawing/2014/main" id="{EB0C0360-10FE-0F61-65E1-0090EED95E36}"/>
              </a:ext>
            </a:extLst>
          </p:cNvPr>
          <p:cNvSpPr txBox="1"/>
          <p:nvPr/>
        </p:nvSpPr>
        <p:spPr>
          <a:xfrm>
            <a:off x="1562099" y="4357692"/>
            <a:ext cx="9388929" cy="369332"/>
          </a:xfrm>
          <a:prstGeom prst="rect">
            <a:avLst/>
          </a:prstGeom>
          <a:noFill/>
          <a:ln>
            <a:solidFill>
              <a:schemeClr val="bg1"/>
            </a:solidFill>
          </a:ln>
        </p:spPr>
        <p:txBody>
          <a:bodyPr wrap="square">
            <a:spAutoFit/>
          </a:bodyPr>
          <a:lstStyle/>
          <a:p>
            <a:r>
              <a:rPr lang="en-GB" dirty="0">
                <a:solidFill>
                  <a:schemeClr val="bg1"/>
                </a:solidFill>
              </a:rPr>
              <a:t>$ bin/</a:t>
            </a:r>
            <a:r>
              <a:rPr lang="en-GB" dirty="0" err="1">
                <a:solidFill>
                  <a:schemeClr val="bg1"/>
                </a:solidFill>
              </a:rPr>
              <a:t>kafka-topics.sh</a:t>
            </a:r>
            <a:r>
              <a:rPr lang="en-GB" dirty="0">
                <a:solidFill>
                  <a:schemeClr val="bg1"/>
                </a:solidFill>
              </a:rPr>
              <a:t> --describe --topic </a:t>
            </a:r>
            <a:r>
              <a:rPr lang="en-GB" dirty="0" err="1">
                <a:solidFill>
                  <a:schemeClr val="bg1"/>
                </a:solidFill>
              </a:rPr>
              <a:t>quickstart</a:t>
            </a:r>
            <a:r>
              <a:rPr lang="en-GB" dirty="0">
                <a:solidFill>
                  <a:schemeClr val="bg1"/>
                </a:solidFill>
              </a:rPr>
              <a:t>-events --bootstrap-server localhost:9092</a:t>
            </a:r>
            <a:endParaRPr lang="en-US" dirty="0">
              <a:solidFill>
                <a:schemeClr val="bg1"/>
              </a:solidFill>
            </a:endParaRPr>
          </a:p>
        </p:txBody>
      </p:sp>
    </p:spTree>
    <p:extLst>
      <p:ext uri="{BB962C8B-B14F-4D97-AF65-F5344CB8AC3E}">
        <p14:creationId xmlns:p14="http://schemas.microsoft.com/office/powerpoint/2010/main" val="2481669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96F-6BB4-EE1E-AD2D-EDFDE4F5D5CC}"/>
              </a:ext>
            </a:extLst>
          </p:cNvPr>
          <p:cNvSpPr>
            <a:spLocks noGrp="1"/>
          </p:cNvSpPr>
          <p:nvPr>
            <p:ph type="title"/>
          </p:nvPr>
        </p:nvSpPr>
        <p:spPr/>
        <p:txBody>
          <a:bodyPr/>
          <a:lstStyle/>
          <a:p>
            <a:r>
              <a:rPr lang="en-US" dirty="0"/>
              <a:t>Apache Kafka QuickStart (3)</a:t>
            </a:r>
          </a:p>
        </p:txBody>
      </p:sp>
      <p:sp>
        <p:nvSpPr>
          <p:cNvPr id="3" name="Text Placeholder 2">
            <a:extLst>
              <a:ext uri="{FF2B5EF4-FFF2-40B4-BE49-F238E27FC236}">
                <a16:creationId xmlns:a16="http://schemas.microsoft.com/office/drawing/2014/main" id="{228D2D21-413D-FE2D-8258-6C2AE5DFD40A}"/>
              </a:ext>
            </a:extLst>
          </p:cNvPr>
          <p:cNvSpPr>
            <a:spLocks noGrp="1"/>
          </p:cNvSpPr>
          <p:nvPr>
            <p:ph type="body" sz="quarter" idx="11"/>
          </p:nvPr>
        </p:nvSpPr>
        <p:spPr/>
        <p:txBody>
          <a:bodyPr/>
          <a:lstStyle/>
          <a:p>
            <a:r>
              <a:rPr lang="en-US" b="1" dirty="0"/>
              <a:t>Step 4: Write Some Events Into The Topic</a:t>
            </a:r>
          </a:p>
          <a:p>
            <a:pPr lvl="1"/>
            <a:r>
              <a:rPr lang="en-GB" dirty="0"/>
              <a:t>A Kafka client communicates with the Kafka brokers via the network for writing (or reading) events</a:t>
            </a:r>
          </a:p>
          <a:p>
            <a:pPr lvl="1"/>
            <a:r>
              <a:rPr lang="en-GB" dirty="0"/>
              <a:t>Once received, the brokers will store the events in a durable and fault-tolerant manner for as long as you need even forever.</a:t>
            </a:r>
          </a:p>
          <a:p>
            <a:pPr lvl="1"/>
            <a:r>
              <a:rPr lang="en-GB" dirty="0"/>
              <a:t>Run the console producer client to write a few events into your topic. By default, each line you enter will result in a separate event being written to the topic.</a:t>
            </a:r>
          </a:p>
          <a:p>
            <a:pPr lvl="1"/>
            <a:endParaRPr lang="en-GB" b="1" dirty="0"/>
          </a:p>
          <a:p>
            <a:pPr lvl="1"/>
            <a:endParaRPr lang="en-GB" b="1" dirty="0"/>
          </a:p>
          <a:p>
            <a:pPr lvl="1"/>
            <a:endParaRPr lang="en-GB" b="1" dirty="0"/>
          </a:p>
          <a:p>
            <a:pPr lvl="1"/>
            <a:endParaRPr lang="en-GB" b="1" dirty="0"/>
          </a:p>
          <a:p>
            <a:pPr lvl="1"/>
            <a:r>
              <a:rPr lang="en-GB" dirty="0"/>
              <a:t>You can stop the producer client with </a:t>
            </a:r>
            <a:r>
              <a:rPr lang="en-GB" dirty="0" err="1"/>
              <a:t>Ctrl+C</a:t>
            </a:r>
            <a:r>
              <a:rPr lang="en-GB" dirty="0"/>
              <a:t> at any time</a:t>
            </a:r>
          </a:p>
          <a:p>
            <a:pPr lvl="1"/>
            <a:endParaRPr lang="en-GB" b="1" dirty="0"/>
          </a:p>
          <a:p>
            <a:pPr lvl="1"/>
            <a:endParaRPr lang="en-GB" b="1" dirty="0"/>
          </a:p>
          <a:p>
            <a:pPr marL="457200" lvl="1" indent="0">
              <a:buNone/>
            </a:pPr>
            <a:endParaRPr lang="en-US" dirty="0"/>
          </a:p>
        </p:txBody>
      </p:sp>
      <p:sp>
        <p:nvSpPr>
          <p:cNvPr id="5" name="TextBox 4">
            <a:extLst>
              <a:ext uri="{FF2B5EF4-FFF2-40B4-BE49-F238E27FC236}">
                <a16:creationId xmlns:a16="http://schemas.microsoft.com/office/drawing/2014/main" id="{CB0C176B-FEC7-4F45-B9C9-E2644C58A1B1}"/>
              </a:ext>
            </a:extLst>
          </p:cNvPr>
          <p:cNvSpPr txBox="1"/>
          <p:nvPr/>
        </p:nvSpPr>
        <p:spPr>
          <a:xfrm>
            <a:off x="1572986" y="2858478"/>
            <a:ext cx="9388928" cy="923330"/>
          </a:xfrm>
          <a:prstGeom prst="rect">
            <a:avLst/>
          </a:prstGeom>
          <a:noFill/>
          <a:ln>
            <a:solidFill>
              <a:schemeClr val="bg1"/>
            </a:solidFill>
          </a:ln>
        </p:spPr>
        <p:txBody>
          <a:bodyPr wrap="square">
            <a:spAutoFit/>
          </a:bodyPr>
          <a:lstStyle/>
          <a:p>
            <a:r>
              <a:rPr lang="en-GB" dirty="0">
                <a:solidFill>
                  <a:schemeClr val="bg1"/>
                </a:solidFill>
              </a:rPr>
              <a:t>$ bin/</a:t>
            </a:r>
            <a:r>
              <a:rPr lang="en-GB" dirty="0" err="1">
                <a:solidFill>
                  <a:schemeClr val="bg1"/>
                </a:solidFill>
              </a:rPr>
              <a:t>kafka</a:t>
            </a:r>
            <a:r>
              <a:rPr lang="en-GB" dirty="0">
                <a:solidFill>
                  <a:schemeClr val="bg1"/>
                </a:solidFill>
              </a:rPr>
              <a:t>-console-</a:t>
            </a:r>
            <a:r>
              <a:rPr lang="en-GB" dirty="0" err="1">
                <a:solidFill>
                  <a:schemeClr val="bg1"/>
                </a:solidFill>
              </a:rPr>
              <a:t>producer.sh</a:t>
            </a:r>
            <a:r>
              <a:rPr lang="en-GB" dirty="0">
                <a:solidFill>
                  <a:schemeClr val="bg1"/>
                </a:solidFill>
              </a:rPr>
              <a:t> --topic </a:t>
            </a:r>
            <a:r>
              <a:rPr lang="en-GB" dirty="0" err="1">
                <a:solidFill>
                  <a:schemeClr val="bg1"/>
                </a:solidFill>
              </a:rPr>
              <a:t>quickstart</a:t>
            </a:r>
            <a:r>
              <a:rPr lang="en-GB" dirty="0">
                <a:solidFill>
                  <a:schemeClr val="bg1"/>
                </a:solidFill>
              </a:rPr>
              <a:t>-events --bootstrap-server localhost:9092</a:t>
            </a:r>
          </a:p>
          <a:p>
            <a:r>
              <a:rPr lang="en-GB" dirty="0">
                <a:solidFill>
                  <a:schemeClr val="bg1"/>
                </a:solidFill>
              </a:rPr>
              <a:t>This is my first event</a:t>
            </a:r>
          </a:p>
          <a:p>
            <a:r>
              <a:rPr lang="en-GB" dirty="0">
                <a:solidFill>
                  <a:schemeClr val="bg1"/>
                </a:solidFill>
              </a:rPr>
              <a:t>This is my second event</a:t>
            </a:r>
            <a:endParaRPr lang="en-US" dirty="0">
              <a:solidFill>
                <a:schemeClr val="bg1"/>
              </a:solidFill>
            </a:endParaRPr>
          </a:p>
        </p:txBody>
      </p:sp>
    </p:spTree>
    <p:extLst>
      <p:ext uri="{BB962C8B-B14F-4D97-AF65-F5344CB8AC3E}">
        <p14:creationId xmlns:p14="http://schemas.microsoft.com/office/powerpoint/2010/main" val="166371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r>
              <a:rPr lang="en-US" dirty="0"/>
              <a:t>Introduction To Kafka</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r>
              <a:rPr lang="en-US" dirty="0"/>
              <a:t>01</a:t>
            </a:r>
          </a:p>
        </p:txBody>
      </p:sp>
    </p:spTree>
    <p:extLst>
      <p:ext uri="{BB962C8B-B14F-4D97-AF65-F5344CB8AC3E}">
        <p14:creationId xmlns:p14="http://schemas.microsoft.com/office/powerpoint/2010/main" val="3761016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96F-6BB4-EE1E-AD2D-EDFDE4F5D5CC}"/>
              </a:ext>
            </a:extLst>
          </p:cNvPr>
          <p:cNvSpPr>
            <a:spLocks noGrp="1"/>
          </p:cNvSpPr>
          <p:nvPr>
            <p:ph type="title"/>
          </p:nvPr>
        </p:nvSpPr>
        <p:spPr/>
        <p:txBody>
          <a:bodyPr/>
          <a:lstStyle/>
          <a:p>
            <a:r>
              <a:rPr lang="en-US" dirty="0"/>
              <a:t>Apache Kafka QuickStart (4)</a:t>
            </a:r>
          </a:p>
        </p:txBody>
      </p:sp>
      <p:sp>
        <p:nvSpPr>
          <p:cNvPr id="3" name="Text Placeholder 2">
            <a:extLst>
              <a:ext uri="{FF2B5EF4-FFF2-40B4-BE49-F238E27FC236}">
                <a16:creationId xmlns:a16="http://schemas.microsoft.com/office/drawing/2014/main" id="{228D2D21-413D-FE2D-8258-6C2AE5DFD40A}"/>
              </a:ext>
            </a:extLst>
          </p:cNvPr>
          <p:cNvSpPr>
            <a:spLocks noGrp="1"/>
          </p:cNvSpPr>
          <p:nvPr>
            <p:ph type="body" sz="quarter" idx="11"/>
          </p:nvPr>
        </p:nvSpPr>
        <p:spPr/>
        <p:txBody>
          <a:bodyPr/>
          <a:lstStyle/>
          <a:p>
            <a:r>
              <a:rPr lang="en-US" b="1" dirty="0"/>
              <a:t>Step 5: Read The Events</a:t>
            </a:r>
          </a:p>
          <a:p>
            <a:pPr lvl="1"/>
            <a:r>
              <a:rPr lang="en-GB" dirty="0"/>
              <a:t>Open another terminal session and run the console consumer client to read the events you just created:</a:t>
            </a:r>
          </a:p>
          <a:p>
            <a:pPr lvl="1"/>
            <a:endParaRPr lang="en-GB" dirty="0"/>
          </a:p>
          <a:p>
            <a:pPr lvl="1"/>
            <a:endParaRPr lang="en-GB" b="1" dirty="0"/>
          </a:p>
          <a:p>
            <a:pPr lvl="1"/>
            <a:endParaRPr lang="en-GB" b="1" dirty="0"/>
          </a:p>
          <a:p>
            <a:pPr lvl="1"/>
            <a:endParaRPr lang="en-GB" b="1" dirty="0"/>
          </a:p>
          <a:p>
            <a:pPr lvl="1"/>
            <a:endParaRPr lang="en-GB" b="1" dirty="0"/>
          </a:p>
          <a:p>
            <a:pPr lvl="1"/>
            <a:r>
              <a:rPr lang="en-GB" dirty="0"/>
              <a:t>You can stop the producer client with </a:t>
            </a:r>
            <a:r>
              <a:rPr lang="en-GB" dirty="0" err="1"/>
              <a:t>Ctrl+C</a:t>
            </a:r>
            <a:r>
              <a:rPr lang="en-GB" dirty="0"/>
              <a:t> at any time</a:t>
            </a:r>
          </a:p>
          <a:p>
            <a:pPr lvl="1"/>
            <a:r>
              <a:rPr lang="en-GB" dirty="0"/>
              <a:t>Feel free to experiment: for example, switch back to your producer terminal (previous step) to write additional events, and see how the events immediately show up in your consumer terminal.</a:t>
            </a:r>
          </a:p>
          <a:p>
            <a:pPr lvl="1"/>
            <a:r>
              <a:rPr lang="en-GB" dirty="0"/>
              <a:t>Because events are durably stored in Kafka, they can be read as many times and by as many consumers as you want. You can easily verify this by opening yet another terminal session and re-running the previous command again.</a:t>
            </a:r>
          </a:p>
          <a:p>
            <a:pPr lvl="1"/>
            <a:endParaRPr lang="en-GB" b="1" dirty="0"/>
          </a:p>
          <a:p>
            <a:pPr lvl="1"/>
            <a:endParaRPr lang="en-GB" b="1" dirty="0"/>
          </a:p>
          <a:p>
            <a:pPr marL="457200" lvl="1" indent="0">
              <a:buNone/>
            </a:pPr>
            <a:endParaRPr lang="en-US" dirty="0"/>
          </a:p>
        </p:txBody>
      </p:sp>
      <p:sp>
        <p:nvSpPr>
          <p:cNvPr id="5" name="TextBox 4">
            <a:extLst>
              <a:ext uri="{FF2B5EF4-FFF2-40B4-BE49-F238E27FC236}">
                <a16:creationId xmlns:a16="http://schemas.microsoft.com/office/drawing/2014/main" id="{CB0C176B-FEC7-4F45-B9C9-E2644C58A1B1}"/>
              </a:ext>
            </a:extLst>
          </p:cNvPr>
          <p:cNvSpPr txBox="1"/>
          <p:nvPr/>
        </p:nvSpPr>
        <p:spPr>
          <a:xfrm>
            <a:off x="1551215" y="1867878"/>
            <a:ext cx="9388928" cy="1200329"/>
          </a:xfrm>
          <a:prstGeom prst="rect">
            <a:avLst/>
          </a:prstGeom>
          <a:noFill/>
          <a:ln>
            <a:solidFill>
              <a:schemeClr val="bg1"/>
            </a:solidFill>
          </a:ln>
        </p:spPr>
        <p:txBody>
          <a:bodyPr wrap="square">
            <a:spAutoFit/>
          </a:bodyPr>
          <a:lstStyle/>
          <a:p>
            <a:r>
              <a:rPr lang="en-GB" dirty="0">
                <a:solidFill>
                  <a:schemeClr val="bg1"/>
                </a:solidFill>
              </a:rPr>
              <a:t>$ bin/</a:t>
            </a:r>
            <a:r>
              <a:rPr lang="en-GB" dirty="0" err="1">
                <a:solidFill>
                  <a:schemeClr val="bg1"/>
                </a:solidFill>
              </a:rPr>
              <a:t>kafka</a:t>
            </a:r>
            <a:r>
              <a:rPr lang="en-GB" dirty="0">
                <a:solidFill>
                  <a:schemeClr val="bg1"/>
                </a:solidFill>
              </a:rPr>
              <a:t>-console-</a:t>
            </a:r>
            <a:r>
              <a:rPr lang="en-GB" dirty="0" err="1">
                <a:solidFill>
                  <a:schemeClr val="bg1"/>
                </a:solidFill>
              </a:rPr>
              <a:t>consumer.sh</a:t>
            </a:r>
            <a:r>
              <a:rPr lang="en-GB" dirty="0">
                <a:solidFill>
                  <a:schemeClr val="bg1"/>
                </a:solidFill>
              </a:rPr>
              <a:t> --topic </a:t>
            </a:r>
            <a:r>
              <a:rPr lang="en-GB" dirty="0" err="1">
                <a:solidFill>
                  <a:schemeClr val="bg1"/>
                </a:solidFill>
              </a:rPr>
              <a:t>quickstart</a:t>
            </a:r>
            <a:r>
              <a:rPr lang="en-GB" dirty="0">
                <a:solidFill>
                  <a:schemeClr val="bg1"/>
                </a:solidFill>
              </a:rPr>
              <a:t>-events --from-beginning --bootstrap-server localhost:9092</a:t>
            </a:r>
          </a:p>
          <a:p>
            <a:r>
              <a:rPr lang="en-GB" dirty="0">
                <a:solidFill>
                  <a:schemeClr val="bg1"/>
                </a:solidFill>
              </a:rPr>
              <a:t>This is my first event</a:t>
            </a:r>
          </a:p>
          <a:p>
            <a:r>
              <a:rPr lang="en-GB" dirty="0">
                <a:solidFill>
                  <a:schemeClr val="bg1"/>
                </a:solidFill>
              </a:rPr>
              <a:t>This is my second event</a:t>
            </a:r>
            <a:endParaRPr lang="en-US" dirty="0">
              <a:solidFill>
                <a:schemeClr val="bg1"/>
              </a:solidFill>
            </a:endParaRPr>
          </a:p>
        </p:txBody>
      </p:sp>
    </p:spTree>
    <p:extLst>
      <p:ext uri="{BB962C8B-B14F-4D97-AF65-F5344CB8AC3E}">
        <p14:creationId xmlns:p14="http://schemas.microsoft.com/office/powerpoint/2010/main" val="2408204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96F-6BB4-EE1E-AD2D-EDFDE4F5D5CC}"/>
              </a:ext>
            </a:extLst>
          </p:cNvPr>
          <p:cNvSpPr>
            <a:spLocks noGrp="1"/>
          </p:cNvSpPr>
          <p:nvPr>
            <p:ph type="title"/>
          </p:nvPr>
        </p:nvSpPr>
        <p:spPr/>
        <p:txBody>
          <a:bodyPr/>
          <a:lstStyle/>
          <a:p>
            <a:r>
              <a:rPr lang="en-US" dirty="0"/>
              <a:t>Apache Kafka QuickStart (5)</a:t>
            </a:r>
          </a:p>
        </p:txBody>
      </p:sp>
      <p:sp>
        <p:nvSpPr>
          <p:cNvPr id="3" name="Text Placeholder 2">
            <a:extLst>
              <a:ext uri="{FF2B5EF4-FFF2-40B4-BE49-F238E27FC236}">
                <a16:creationId xmlns:a16="http://schemas.microsoft.com/office/drawing/2014/main" id="{228D2D21-413D-FE2D-8258-6C2AE5DFD40A}"/>
              </a:ext>
            </a:extLst>
          </p:cNvPr>
          <p:cNvSpPr>
            <a:spLocks noGrp="1"/>
          </p:cNvSpPr>
          <p:nvPr>
            <p:ph type="body" sz="quarter" idx="11"/>
          </p:nvPr>
        </p:nvSpPr>
        <p:spPr>
          <a:xfrm>
            <a:off x="838404" y="1212987"/>
            <a:ext cx="10293016" cy="5035413"/>
          </a:xfrm>
        </p:spPr>
        <p:txBody>
          <a:bodyPr>
            <a:normAutofit/>
          </a:bodyPr>
          <a:lstStyle/>
          <a:p>
            <a:r>
              <a:rPr lang="en-US" b="1" dirty="0"/>
              <a:t>Step 6: Import/Export Your Data As Streams Of Events With Kafka Connect</a:t>
            </a:r>
          </a:p>
          <a:p>
            <a:pPr lvl="1"/>
            <a:r>
              <a:rPr lang="en-GB" dirty="0"/>
              <a:t>You probably have lots of data in existing systems like relational databases or traditional messaging systems, along with many applications that already use these systems.</a:t>
            </a:r>
          </a:p>
          <a:p>
            <a:pPr lvl="1"/>
            <a:r>
              <a:rPr lang="en-GB" dirty="0">
                <a:hlinkClick r:id="rId3"/>
              </a:rPr>
              <a:t>Kafka Connect</a:t>
            </a:r>
            <a:r>
              <a:rPr lang="en-GB" dirty="0"/>
              <a:t> allows you to continuously ingest data from external systems into Kafka, and vice versa.</a:t>
            </a:r>
          </a:p>
          <a:p>
            <a:pPr lvl="1"/>
            <a:r>
              <a:rPr lang="en-GB" dirty="0"/>
              <a:t>It is an extensible tool that runs </a:t>
            </a:r>
            <a:r>
              <a:rPr lang="en-GB" i="1" dirty="0"/>
              <a:t>connectors</a:t>
            </a:r>
            <a:r>
              <a:rPr lang="en-GB" dirty="0"/>
              <a:t>, which implement the custom logic for interacting with an external system</a:t>
            </a:r>
          </a:p>
          <a:p>
            <a:pPr lvl="1"/>
            <a:r>
              <a:rPr lang="en-GB" dirty="0"/>
              <a:t>Edit the </a:t>
            </a:r>
            <a:r>
              <a:rPr lang="en-GB" b="1" dirty="0"/>
              <a:t>config/connect-</a:t>
            </a:r>
            <a:r>
              <a:rPr lang="en-GB" b="1" dirty="0" err="1"/>
              <a:t>standalone.properties</a:t>
            </a:r>
            <a:r>
              <a:rPr lang="en-GB" dirty="0"/>
              <a:t> file, add or change the </a:t>
            </a:r>
            <a:r>
              <a:rPr lang="en-GB" dirty="0" err="1"/>
              <a:t>plugin.path</a:t>
            </a:r>
            <a:r>
              <a:rPr lang="en-GB" dirty="0"/>
              <a:t> configuration property match the following, and save the file:</a:t>
            </a:r>
          </a:p>
          <a:p>
            <a:pPr lvl="1"/>
            <a:endParaRPr lang="en-GB" dirty="0"/>
          </a:p>
          <a:p>
            <a:pPr lvl="1"/>
            <a:endParaRPr lang="en-GB" dirty="0"/>
          </a:p>
          <a:p>
            <a:pPr lvl="1"/>
            <a:endParaRPr lang="en-GB" dirty="0"/>
          </a:p>
          <a:p>
            <a:pPr lvl="1"/>
            <a:r>
              <a:rPr lang="en-GB" dirty="0"/>
              <a:t>Then, start by creating some seed data for test with:</a:t>
            </a:r>
          </a:p>
          <a:p>
            <a:pPr lvl="1"/>
            <a:endParaRPr lang="en-GB" dirty="0"/>
          </a:p>
          <a:p>
            <a:pPr lvl="1"/>
            <a:endParaRPr lang="en-GB" dirty="0"/>
          </a:p>
          <a:p>
            <a:pPr lvl="1"/>
            <a:r>
              <a:rPr lang="en-GB" dirty="0"/>
              <a:t>Next, we'll start two connectors running in </a:t>
            </a:r>
            <a:r>
              <a:rPr lang="en-GB" i="1" dirty="0"/>
              <a:t>standalone</a:t>
            </a:r>
            <a:r>
              <a:rPr lang="en-GB" dirty="0"/>
              <a:t> mode, which means they run in a single, local, dedicated process. We provide three configuration files as parameters. The first is always the configuration for the Kafka Connect process, containing common configuration such as the Kafka brokers to connect to and the serialization format for data</a:t>
            </a:r>
          </a:p>
          <a:p>
            <a:pPr lvl="1"/>
            <a:endParaRPr lang="en-GB" dirty="0"/>
          </a:p>
          <a:p>
            <a:pPr lvl="1"/>
            <a:endParaRPr lang="en-GB" dirty="0"/>
          </a:p>
          <a:p>
            <a:pPr lvl="1"/>
            <a:endParaRPr lang="en-GB" b="1" dirty="0"/>
          </a:p>
          <a:p>
            <a:pPr lvl="1"/>
            <a:endParaRPr lang="en-GB" b="1" dirty="0"/>
          </a:p>
          <a:p>
            <a:pPr marL="457200" lvl="1" indent="0">
              <a:buNone/>
            </a:pPr>
            <a:endParaRPr lang="en-US" dirty="0"/>
          </a:p>
        </p:txBody>
      </p:sp>
      <p:pic>
        <p:nvPicPr>
          <p:cNvPr id="4" name="Picture 3">
            <a:extLst>
              <a:ext uri="{FF2B5EF4-FFF2-40B4-BE49-F238E27FC236}">
                <a16:creationId xmlns:a16="http://schemas.microsoft.com/office/drawing/2014/main" id="{F097B681-B02C-8E48-E987-7CA76FCC2679}"/>
              </a:ext>
            </a:extLst>
          </p:cNvPr>
          <p:cNvPicPr>
            <a:picLocks noChangeAspect="1"/>
          </p:cNvPicPr>
          <p:nvPr/>
        </p:nvPicPr>
        <p:blipFill>
          <a:blip r:embed="rId4"/>
          <a:stretch>
            <a:fillRect/>
          </a:stretch>
        </p:blipFill>
        <p:spPr>
          <a:xfrm>
            <a:off x="1578428" y="3341007"/>
            <a:ext cx="8534400" cy="698500"/>
          </a:xfrm>
          <a:prstGeom prst="rect">
            <a:avLst/>
          </a:prstGeom>
        </p:spPr>
      </p:pic>
      <p:sp>
        <p:nvSpPr>
          <p:cNvPr id="7" name="TextBox 6">
            <a:extLst>
              <a:ext uri="{FF2B5EF4-FFF2-40B4-BE49-F238E27FC236}">
                <a16:creationId xmlns:a16="http://schemas.microsoft.com/office/drawing/2014/main" id="{9A5E8361-FE2F-C6DA-0E0D-F3B2FC9D5D64}"/>
              </a:ext>
            </a:extLst>
          </p:cNvPr>
          <p:cNvSpPr txBox="1"/>
          <p:nvPr/>
        </p:nvSpPr>
        <p:spPr>
          <a:xfrm>
            <a:off x="1578428" y="4439757"/>
            <a:ext cx="6096000" cy="369332"/>
          </a:xfrm>
          <a:prstGeom prst="rect">
            <a:avLst/>
          </a:prstGeom>
          <a:noFill/>
          <a:ln>
            <a:solidFill>
              <a:schemeClr val="bg1"/>
            </a:solidFill>
          </a:ln>
        </p:spPr>
        <p:txBody>
          <a:bodyPr wrap="square">
            <a:spAutoFit/>
          </a:bodyPr>
          <a:lstStyle/>
          <a:p>
            <a:r>
              <a:rPr lang="en-GB" dirty="0">
                <a:solidFill>
                  <a:schemeClr val="bg1"/>
                </a:solidFill>
              </a:rPr>
              <a:t>&gt; echo -e "foo\</a:t>
            </a:r>
            <a:r>
              <a:rPr lang="en-GB" dirty="0" err="1">
                <a:solidFill>
                  <a:schemeClr val="bg1"/>
                </a:solidFill>
              </a:rPr>
              <a:t>nbar</a:t>
            </a:r>
            <a:r>
              <a:rPr lang="en-GB" dirty="0">
                <a:solidFill>
                  <a:schemeClr val="bg1"/>
                </a:solidFill>
              </a:rPr>
              <a:t>" &gt; </a:t>
            </a:r>
            <a:r>
              <a:rPr lang="en-GB" dirty="0" err="1">
                <a:solidFill>
                  <a:schemeClr val="bg1"/>
                </a:solidFill>
              </a:rPr>
              <a:t>test.txt</a:t>
            </a:r>
            <a:endParaRPr lang="en-US" dirty="0">
              <a:solidFill>
                <a:schemeClr val="bg1"/>
              </a:solidFill>
            </a:endParaRPr>
          </a:p>
        </p:txBody>
      </p:sp>
    </p:spTree>
    <p:extLst>
      <p:ext uri="{BB962C8B-B14F-4D97-AF65-F5344CB8AC3E}">
        <p14:creationId xmlns:p14="http://schemas.microsoft.com/office/powerpoint/2010/main" val="4187708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796F-6BB4-EE1E-AD2D-EDFDE4F5D5CC}"/>
              </a:ext>
            </a:extLst>
          </p:cNvPr>
          <p:cNvSpPr>
            <a:spLocks noGrp="1"/>
          </p:cNvSpPr>
          <p:nvPr>
            <p:ph type="title"/>
          </p:nvPr>
        </p:nvSpPr>
        <p:spPr/>
        <p:txBody>
          <a:bodyPr/>
          <a:lstStyle/>
          <a:p>
            <a:r>
              <a:rPr lang="en-US" dirty="0"/>
              <a:t>Apache Kafka QuickStart (6)</a:t>
            </a:r>
          </a:p>
        </p:txBody>
      </p:sp>
      <p:sp>
        <p:nvSpPr>
          <p:cNvPr id="3" name="Text Placeholder 2">
            <a:extLst>
              <a:ext uri="{FF2B5EF4-FFF2-40B4-BE49-F238E27FC236}">
                <a16:creationId xmlns:a16="http://schemas.microsoft.com/office/drawing/2014/main" id="{228D2D21-413D-FE2D-8258-6C2AE5DFD40A}"/>
              </a:ext>
            </a:extLst>
          </p:cNvPr>
          <p:cNvSpPr>
            <a:spLocks noGrp="1"/>
          </p:cNvSpPr>
          <p:nvPr>
            <p:ph type="body" sz="quarter" idx="11"/>
          </p:nvPr>
        </p:nvSpPr>
        <p:spPr/>
        <p:txBody>
          <a:bodyPr/>
          <a:lstStyle/>
          <a:p>
            <a:pPr lvl="1"/>
            <a:endParaRPr lang="en-GB" dirty="0"/>
          </a:p>
          <a:p>
            <a:pPr lvl="1"/>
            <a:endParaRPr lang="en-GB" dirty="0"/>
          </a:p>
          <a:p>
            <a:pPr lvl="1"/>
            <a:r>
              <a:rPr lang="en-GB" dirty="0"/>
              <a:t>These sample configuration files, included with Kafka, use the default local cluster configuration you started earlier and create two connectors: </a:t>
            </a:r>
          </a:p>
          <a:p>
            <a:pPr lvl="2"/>
            <a:r>
              <a:rPr lang="en-GB" dirty="0"/>
              <a:t>The first is a source connector that reads lines from an input file and produces each to a Kafka topic</a:t>
            </a:r>
          </a:p>
          <a:p>
            <a:pPr lvl="2"/>
            <a:r>
              <a:rPr lang="en-GB" dirty="0"/>
              <a:t>The second is a sink connector that reads messages from a Kafka topic and produces each as a line in an output file.</a:t>
            </a:r>
          </a:p>
          <a:p>
            <a:pPr lvl="1"/>
            <a:r>
              <a:rPr lang="en-GB" dirty="0"/>
              <a:t>Once the Kafka Connect process has started, the source connector should start reading lines from </a:t>
            </a:r>
            <a:r>
              <a:rPr lang="en-GB" b="1" dirty="0" err="1"/>
              <a:t>test.txt</a:t>
            </a:r>
            <a:r>
              <a:rPr lang="en-GB" dirty="0"/>
              <a:t> and producing them to the topic </a:t>
            </a:r>
            <a:r>
              <a:rPr lang="en-GB" b="1" dirty="0"/>
              <a:t>connect-test</a:t>
            </a:r>
            <a:r>
              <a:rPr lang="en-GB" dirty="0"/>
              <a:t>, and the sink connector should start reading messages from the topic </a:t>
            </a:r>
            <a:r>
              <a:rPr lang="en-GB" b="1" dirty="0"/>
              <a:t>connect-test</a:t>
            </a:r>
            <a:r>
              <a:rPr lang="en-GB" dirty="0"/>
              <a:t> and write them to the file </a:t>
            </a:r>
            <a:r>
              <a:rPr lang="en-GB" b="1" dirty="0" err="1"/>
              <a:t>test.sink.txt</a:t>
            </a:r>
            <a:endParaRPr lang="en-GB" b="1" dirty="0"/>
          </a:p>
          <a:p>
            <a:pPr lvl="1"/>
            <a:r>
              <a:rPr lang="en-GB" dirty="0"/>
              <a:t>Note that the data is being stored in the Kafka topic connect-test, so we can also run a console consumer to see the data in the topic (or use custom consumer code to process it):</a:t>
            </a:r>
          </a:p>
          <a:p>
            <a:pPr lvl="1"/>
            <a:endParaRPr lang="en-GB" b="1" dirty="0"/>
          </a:p>
          <a:p>
            <a:pPr lvl="1"/>
            <a:endParaRPr lang="en-GB" b="1" dirty="0"/>
          </a:p>
          <a:p>
            <a:pPr marL="457200" lvl="1" indent="0">
              <a:buNone/>
            </a:pPr>
            <a:endParaRPr lang="en-US" dirty="0"/>
          </a:p>
        </p:txBody>
      </p:sp>
      <p:sp>
        <p:nvSpPr>
          <p:cNvPr id="6" name="TextBox 5">
            <a:extLst>
              <a:ext uri="{FF2B5EF4-FFF2-40B4-BE49-F238E27FC236}">
                <a16:creationId xmlns:a16="http://schemas.microsoft.com/office/drawing/2014/main" id="{745F8641-CECE-57AB-880C-1BCC004F1EE4}"/>
              </a:ext>
            </a:extLst>
          </p:cNvPr>
          <p:cNvSpPr txBox="1"/>
          <p:nvPr/>
        </p:nvSpPr>
        <p:spPr>
          <a:xfrm>
            <a:off x="838199" y="1017038"/>
            <a:ext cx="10635344" cy="646331"/>
          </a:xfrm>
          <a:prstGeom prst="rect">
            <a:avLst/>
          </a:prstGeom>
          <a:noFill/>
          <a:ln>
            <a:solidFill>
              <a:schemeClr val="bg1"/>
            </a:solidFill>
          </a:ln>
        </p:spPr>
        <p:txBody>
          <a:bodyPr wrap="square">
            <a:spAutoFit/>
          </a:bodyPr>
          <a:lstStyle/>
          <a:p>
            <a:r>
              <a:rPr lang="en-GB" dirty="0">
                <a:solidFill>
                  <a:schemeClr val="bg1"/>
                </a:solidFill>
              </a:rPr>
              <a:t>&gt; bin/connect-</a:t>
            </a:r>
            <a:r>
              <a:rPr lang="en-GB" dirty="0" err="1">
                <a:solidFill>
                  <a:schemeClr val="bg1"/>
                </a:solidFill>
              </a:rPr>
              <a:t>standalone.sh</a:t>
            </a:r>
            <a:r>
              <a:rPr lang="en-GB" dirty="0">
                <a:solidFill>
                  <a:schemeClr val="bg1"/>
                </a:solidFill>
              </a:rPr>
              <a:t> config/connect-</a:t>
            </a:r>
            <a:r>
              <a:rPr lang="en-GB" dirty="0" err="1">
                <a:solidFill>
                  <a:schemeClr val="bg1"/>
                </a:solidFill>
              </a:rPr>
              <a:t>standalone.properties</a:t>
            </a:r>
            <a:r>
              <a:rPr lang="en-GB" dirty="0">
                <a:solidFill>
                  <a:schemeClr val="bg1"/>
                </a:solidFill>
              </a:rPr>
              <a:t> config/connect-file-</a:t>
            </a:r>
            <a:r>
              <a:rPr lang="en-GB" dirty="0" err="1">
                <a:solidFill>
                  <a:schemeClr val="bg1"/>
                </a:solidFill>
              </a:rPr>
              <a:t>source.properties</a:t>
            </a:r>
            <a:r>
              <a:rPr lang="en-GB" dirty="0">
                <a:solidFill>
                  <a:schemeClr val="bg1"/>
                </a:solidFill>
              </a:rPr>
              <a:t> config/connect-file-</a:t>
            </a:r>
            <a:r>
              <a:rPr lang="en-GB" dirty="0" err="1">
                <a:solidFill>
                  <a:schemeClr val="bg1"/>
                </a:solidFill>
              </a:rPr>
              <a:t>sink.properties</a:t>
            </a:r>
            <a:endParaRPr lang="en-US" dirty="0">
              <a:solidFill>
                <a:schemeClr val="bg1"/>
              </a:solidFill>
            </a:endParaRPr>
          </a:p>
        </p:txBody>
      </p:sp>
      <p:sp>
        <p:nvSpPr>
          <p:cNvPr id="8" name="TextBox 7">
            <a:extLst>
              <a:ext uri="{FF2B5EF4-FFF2-40B4-BE49-F238E27FC236}">
                <a16:creationId xmlns:a16="http://schemas.microsoft.com/office/drawing/2014/main" id="{9D8EBE83-AE9D-1546-7696-FB9771502164}"/>
              </a:ext>
            </a:extLst>
          </p:cNvPr>
          <p:cNvSpPr txBox="1"/>
          <p:nvPr/>
        </p:nvSpPr>
        <p:spPr>
          <a:xfrm>
            <a:off x="1589313" y="4270606"/>
            <a:ext cx="9024257" cy="646331"/>
          </a:xfrm>
          <a:prstGeom prst="rect">
            <a:avLst/>
          </a:prstGeom>
          <a:noFill/>
          <a:ln>
            <a:solidFill>
              <a:schemeClr val="bg1"/>
            </a:solidFill>
          </a:ln>
        </p:spPr>
        <p:txBody>
          <a:bodyPr wrap="square">
            <a:spAutoFit/>
          </a:bodyPr>
          <a:lstStyle/>
          <a:p>
            <a:r>
              <a:rPr lang="en-GB" dirty="0">
                <a:solidFill>
                  <a:schemeClr val="bg1"/>
                </a:solidFill>
              </a:rPr>
              <a:t>&gt; bin/</a:t>
            </a:r>
            <a:r>
              <a:rPr lang="en-GB" dirty="0" err="1">
                <a:solidFill>
                  <a:schemeClr val="bg1"/>
                </a:solidFill>
              </a:rPr>
              <a:t>kafka</a:t>
            </a:r>
            <a:r>
              <a:rPr lang="en-GB" dirty="0">
                <a:solidFill>
                  <a:schemeClr val="bg1"/>
                </a:solidFill>
              </a:rPr>
              <a:t>-console-</a:t>
            </a:r>
            <a:r>
              <a:rPr lang="en-GB" dirty="0" err="1">
                <a:solidFill>
                  <a:schemeClr val="bg1"/>
                </a:solidFill>
              </a:rPr>
              <a:t>consumer.sh</a:t>
            </a:r>
            <a:r>
              <a:rPr lang="en-GB" dirty="0">
                <a:solidFill>
                  <a:schemeClr val="bg1"/>
                </a:solidFill>
              </a:rPr>
              <a:t> --bootstrap-server localhost:9092 --topic connect-test --from-beginning</a:t>
            </a:r>
            <a:endParaRPr lang="en-US" dirty="0">
              <a:solidFill>
                <a:schemeClr val="bg1"/>
              </a:solidFill>
            </a:endParaRPr>
          </a:p>
        </p:txBody>
      </p:sp>
    </p:spTree>
    <p:extLst>
      <p:ext uri="{BB962C8B-B14F-4D97-AF65-F5344CB8AC3E}">
        <p14:creationId xmlns:p14="http://schemas.microsoft.com/office/powerpoint/2010/main" val="3631086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B2A4-4A21-CDFE-9CC2-9C8449DC7484}"/>
              </a:ext>
            </a:extLst>
          </p:cNvPr>
          <p:cNvSpPr>
            <a:spLocks noGrp="1"/>
          </p:cNvSpPr>
          <p:nvPr>
            <p:ph type="title"/>
          </p:nvPr>
        </p:nvSpPr>
        <p:spPr/>
        <p:txBody>
          <a:bodyPr/>
          <a:lstStyle/>
          <a:p>
            <a:r>
              <a:rPr lang="en-US" dirty="0"/>
              <a:t>Apache Kafka QuickStart (7)</a:t>
            </a:r>
          </a:p>
        </p:txBody>
      </p:sp>
      <p:sp>
        <p:nvSpPr>
          <p:cNvPr id="3" name="Text Placeholder 2">
            <a:extLst>
              <a:ext uri="{FF2B5EF4-FFF2-40B4-BE49-F238E27FC236}">
                <a16:creationId xmlns:a16="http://schemas.microsoft.com/office/drawing/2014/main" id="{A5612D5C-1A18-EFA8-10C8-D7E57B8854DE}"/>
              </a:ext>
            </a:extLst>
          </p:cNvPr>
          <p:cNvSpPr>
            <a:spLocks noGrp="1"/>
          </p:cNvSpPr>
          <p:nvPr>
            <p:ph type="body" sz="quarter" idx="11"/>
          </p:nvPr>
        </p:nvSpPr>
        <p:spPr/>
        <p:txBody>
          <a:bodyPr/>
          <a:lstStyle/>
          <a:p>
            <a:r>
              <a:rPr lang="en-US" b="1" dirty="0"/>
              <a:t>Step 7: Process Your Events With Kafka Streams</a:t>
            </a:r>
          </a:p>
          <a:p>
            <a:pPr lvl="1"/>
            <a:r>
              <a:rPr lang="en-GB" dirty="0"/>
              <a:t>Once your data is stored in Kafka as events, you can process the data with the </a:t>
            </a:r>
            <a:r>
              <a:rPr lang="en-GB" dirty="0">
                <a:hlinkClick r:id="rId2"/>
              </a:rPr>
              <a:t>Kafka Streams</a:t>
            </a:r>
            <a:r>
              <a:rPr lang="en-GB" dirty="0"/>
              <a:t> client library for Java/Scala</a:t>
            </a:r>
          </a:p>
          <a:p>
            <a:pPr lvl="1"/>
            <a:r>
              <a:rPr lang="en-GB" dirty="0"/>
              <a:t>It allows you to implement mission-critical real-time applications and microservices, where the input and/or output data is stored in Kafka topics</a:t>
            </a:r>
          </a:p>
          <a:p>
            <a:pPr lvl="1"/>
            <a:r>
              <a:rPr lang="en-GB" dirty="0"/>
              <a:t>View more documents: </a:t>
            </a:r>
            <a:r>
              <a:rPr lang="en-GB" dirty="0">
                <a:hlinkClick r:id="rId3"/>
              </a:rPr>
              <a:t>https://kafka.apache.org/documentation/streams/</a:t>
            </a:r>
            <a:endParaRPr lang="en-GB" dirty="0"/>
          </a:p>
          <a:p>
            <a:pPr lvl="1"/>
            <a:r>
              <a:rPr lang="en-GB" dirty="0" err="1"/>
              <a:t>Npm</a:t>
            </a:r>
            <a:r>
              <a:rPr lang="en-GB" dirty="0"/>
              <a:t>: </a:t>
            </a:r>
            <a:r>
              <a:rPr lang="en-GB" dirty="0">
                <a:hlinkClick r:id="rId4"/>
              </a:rPr>
              <a:t>https://www.npmjs.com/package/kafka-streams</a:t>
            </a:r>
            <a:endParaRPr lang="en-GB" dirty="0"/>
          </a:p>
          <a:p>
            <a:pPr lvl="1"/>
            <a:endParaRPr lang="en-US" dirty="0"/>
          </a:p>
        </p:txBody>
      </p:sp>
    </p:spTree>
    <p:extLst>
      <p:ext uri="{BB962C8B-B14F-4D97-AF65-F5344CB8AC3E}">
        <p14:creationId xmlns:p14="http://schemas.microsoft.com/office/powerpoint/2010/main" val="180704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9B2A4-4A21-CDFE-9CC2-9C8449DC7484}"/>
              </a:ext>
            </a:extLst>
          </p:cNvPr>
          <p:cNvSpPr>
            <a:spLocks noGrp="1"/>
          </p:cNvSpPr>
          <p:nvPr>
            <p:ph type="title"/>
          </p:nvPr>
        </p:nvSpPr>
        <p:spPr/>
        <p:txBody>
          <a:bodyPr/>
          <a:lstStyle/>
          <a:p>
            <a:r>
              <a:rPr lang="en-US" dirty="0"/>
              <a:t>Apache Kafka QuickStart (8)</a:t>
            </a:r>
          </a:p>
        </p:txBody>
      </p:sp>
      <p:sp>
        <p:nvSpPr>
          <p:cNvPr id="3" name="Text Placeholder 2">
            <a:extLst>
              <a:ext uri="{FF2B5EF4-FFF2-40B4-BE49-F238E27FC236}">
                <a16:creationId xmlns:a16="http://schemas.microsoft.com/office/drawing/2014/main" id="{A5612D5C-1A18-EFA8-10C8-D7E57B8854DE}"/>
              </a:ext>
            </a:extLst>
          </p:cNvPr>
          <p:cNvSpPr>
            <a:spLocks noGrp="1"/>
          </p:cNvSpPr>
          <p:nvPr>
            <p:ph type="body" sz="quarter" idx="11"/>
          </p:nvPr>
        </p:nvSpPr>
        <p:spPr/>
        <p:txBody>
          <a:bodyPr/>
          <a:lstStyle/>
          <a:p>
            <a:r>
              <a:rPr lang="en-US" b="1" dirty="0"/>
              <a:t>Step 8: Terminate The Kafka Environment</a:t>
            </a:r>
          </a:p>
          <a:p>
            <a:pPr lvl="1"/>
            <a:r>
              <a:rPr lang="en-GB" dirty="0"/>
              <a:t>Now that you reached the end of the </a:t>
            </a:r>
            <a:r>
              <a:rPr lang="en-GB" dirty="0" err="1"/>
              <a:t>quickstart</a:t>
            </a:r>
            <a:r>
              <a:rPr lang="en-GB" dirty="0"/>
              <a:t>, feel free to tear down the Kafka environment—or continue playing around.</a:t>
            </a:r>
          </a:p>
          <a:p>
            <a:pPr lvl="2"/>
            <a:r>
              <a:rPr lang="en-GB" dirty="0"/>
              <a:t>Stop the producer and consumer clients with Ctrl-C, if you haven't done so already.</a:t>
            </a:r>
          </a:p>
          <a:p>
            <a:pPr lvl="2"/>
            <a:r>
              <a:rPr lang="en-GB" dirty="0"/>
              <a:t>Stop the Kafka broker with Ctrl-C.</a:t>
            </a:r>
          </a:p>
          <a:p>
            <a:pPr lvl="2"/>
            <a:r>
              <a:rPr lang="en-GB" dirty="0"/>
              <a:t>Lastly, stop the </a:t>
            </a:r>
            <a:r>
              <a:rPr lang="en-GB" dirty="0" err="1"/>
              <a:t>ZooKeeper</a:t>
            </a:r>
            <a:r>
              <a:rPr lang="en-GB" dirty="0"/>
              <a:t> server with Ctrl-C.</a:t>
            </a:r>
          </a:p>
          <a:p>
            <a:pPr lvl="1"/>
            <a:r>
              <a:rPr lang="en-GB" dirty="0"/>
              <a:t>If you also want to delete any data of your local Kafka environment including any events you have created along the way, run the command:</a:t>
            </a:r>
          </a:p>
          <a:p>
            <a:pPr lvl="1"/>
            <a:endParaRPr lang="en-GB" dirty="0"/>
          </a:p>
          <a:p>
            <a:pPr lvl="1"/>
            <a:endParaRPr lang="en-US" dirty="0"/>
          </a:p>
        </p:txBody>
      </p:sp>
      <p:sp>
        <p:nvSpPr>
          <p:cNvPr id="5" name="TextBox 4">
            <a:extLst>
              <a:ext uri="{FF2B5EF4-FFF2-40B4-BE49-F238E27FC236}">
                <a16:creationId xmlns:a16="http://schemas.microsoft.com/office/drawing/2014/main" id="{05E06795-D949-77C2-A5CC-07B09B7796AB}"/>
              </a:ext>
            </a:extLst>
          </p:cNvPr>
          <p:cNvSpPr txBox="1"/>
          <p:nvPr/>
        </p:nvSpPr>
        <p:spPr>
          <a:xfrm>
            <a:off x="1589314" y="3429000"/>
            <a:ext cx="6096000" cy="369332"/>
          </a:xfrm>
          <a:prstGeom prst="rect">
            <a:avLst/>
          </a:prstGeom>
          <a:noFill/>
          <a:ln>
            <a:solidFill>
              <a:schemeClr val="bg1"/>
            </a:solidFill>
          </a:ln>
        </p:spPr>
        <p:txBody>
          <a:bodyPr wrap="square">
            <a:spAutoFit/>
          </a:bodyPr>
          <a:lstStyle/>
          <a:p>
            <a:r>
              <a:rPr lang="en-GB" dirty="0">
                <a:solidFill>
                  <a:schemeClr val="bg1"/>
                </a:solidFill>
              </a:rPr>
              <a:t>$ </a:t>
            </a:r>
            <a:r>
              <a:rPr lang="en-GB" dirty="0">
                <a:solidFill>
                  <a:srgbClr val="DD4A68"/>
                </a:solidFill>
                <a:effectLst/>
              </a:rPr>
              <a:t>rm</a:t>
            </a:r>
            <a:r>
              <a:rPr lang="en-GB" dirty="0">
                <a:solidFill>
                  <a:schemeClr val="bg1"/>
                </a:solidFill>
              </a:rPr>
              <a:t> -rf /</a:t>
            </a:r>
            <a:r>
              <a:rPr lang="en-GB" dirty="0" err="1">
                <a:solidFill>
                  <a:schemeClr val="bg1"/>
                </a:solidFill>
              </a:rPr>
              <a:t>tmp</a:t>
            </a:r>
            <a:r>
              <a:rPr lang="en-GB" dirty="0">
                <a:solidFill>
                  <a:schemeClr val="bg1"/>
                </a:solidFill>
              </a:rPr>
              <a:t>/</a:t>
            </a:r>
            <a:r>
              <a:rPr lang="en-GB" dirty="0" err="1">
                <a:solidFill>
                  <a:schemeClr val="bg1"/>
                </a:solidFill>
              </a:rPr>
              <a:t>kafka</a:t>
            </a:r>
            <a:r>
              <a:rPr lang="en-GB" dirty="0">
                <a:solidFill>
                  <a:schemeClr val="bg1"/>
                </a:solidFill>
              </a:rPr>
              <a:t>-logs /</a:t>
            </a:r>
            <a:r>
              <a:rPr lang="en-GB" dirty="0" err="1">
                <a:solidFill>
                  <a:schemeClr val="bg1"/>
                </a:solidFill>
              </a:rPr>
              <a:t>tmp</a:t>
            </a:r>
            <a:r>
              <a:rPr lang="en-GB" dirty="0">
                <a:solidFill>
                  <a:schemeClr val="bg1"/>
                </a:solidFill>
              </a:rPr>
              <a:t>/zookeeper</a:t>
            </a:r>
            <a:endParaRPr lang="en-US" dirty="0">
              <a:solidFill>
                <a:schemeClr val="bg1"/>
              </a:solidFill>
            </a:endParaRPr>
          </a:p>
        </p:txBody>
      </p:sp>
    </p:spTree>
    <p:extLst>
      <p:ext uri="{BB962C8B-B14F-4D97-AF65-F5344CB8AC3E}">
        <p14:creationId xmlns:p14="http://schemas.microsoft.com/office/powerpoint/2010/main" val="534254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r>
              <a:rPr lang="en-US" dirty="0"/>
              <a:t>NodeJS &amp; Kafka</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r>
              <a:rPr lang="en-US" dirty="0"/>
              <a:t>04</a:t>
            </a:r>
          </a:p>
        </p:txBody>
      </p:sp>
    </p:spTree>
    <p:extLst>
      <p:ext uri="{BB962C8B-B14F-4D97-AF65-F5344CB8AC3E}">
        <p14:creationId xmlns:p14="http://schemas.microsoft.com/office/powerpoint/2010/main" val="30533885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794D865-8E06-D773-5B63-95B7F3E74653}"/>
              </a:ext>
            </a:extLst>
          </p:cNvPr>
          <p:cNvPicPr>
            <a:picLocks noChangeAspect="1"/>
          </p:cNvPicPr>
          <p:nvPr/>
        </p:nvPicPr>
        <p:blipFill>
          <a:blip r:embed="rId2"/>
          <a:stretch>
            <a:fillRect/>
          </a:stretch>
        </p:blipFill>
        <p:spPr>
          <a:xfrm>
            <a:off x="120650" y="386414"/>
            <a:ext cx="11950700" cy="5945472"/>
          </a:xfrm>
          <a:prstGeom prst="rect">
            <a:avLst/>
          </a:prstGeom>
          <a:noFill/>
        </p:spPr>
      </p:pic>
    </p:spTree>
    <p:extLst>
      <p:ext uri="{BB962C8B-B14F-4D97-AF65-F5344CB8AC3E}">
        <p14:creationId xmlns:p14="http://schemas.microsoft.com/office/powerpoint/2010/main" val="4128096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F7A58B-CAB8-411C-CEDD-77F0550D8D11}"/>
              </a:ext>
            </a:extLst>
          </p:cNvPr>
          <p:cNvSpPr>
            <a:spLocks noGrp="1"/>
          </p:cNvSpPr>
          <p:nvPr>
            <p:ph type="title"/>
          </p:nvPr>
        </p:nvSpPr>
        <p:spPr/>
        <p:txBody>
          <a:bodyPr/>
          <a:lstStyle/>
          <a:p>
            <a:r>
              <a:rPr lang="en-US" dirty="0"/>
              <a:t>A Brief Intro to Kafka</a:t>
            </a:r>
          </a:p>
        </p:txBody>
      </p:sp>
      <p:sp>
        <p:nvSpPr>
          <p:cNvPr id="7" name="Text Placeholder 6">
            <a:extLst>
              <a:ext uri="{FF2B5EF4-FFF2-40B4-BE49-F238E27FC236}">
                <a16:creationId xmlns:a16="http://schemas.microsoft.com/office/drawing/2014/main" id="{A66B25FF-382B-EBE9-361F-736412829E35}"/>
              </a:ext>
            </a:extLst>
          </p:cNvPr>
          <p:cNvSpPr>
            <a:spLocks noGrp="1"/>
          </p:cNvSpPr>
          <p:nvPr>
            <p:ph type="body" sz="quarter" idx="11"/>
          </p:nvPr>
        </p:nvSpPr>
        <p:spPr/>
        <p:txBody>
          <a:bodyPr/>
          <a:lstStyle/>
          <a:p>
            <a:r>
              <a:rPr lang="en-GB" b="1" dirty="0"/>
              <a:t>Glossary</a:t>
            </a:r>
          </a:p>
          <a:p>
            <a:endParaRPr lang="en-US" dirty="0"/>
          </a:p>
        </p:txBody>
      </p:sp>
      <p:graphicFrame>
        <p:nvGraphicFramePr>
          <p:cNvPr id="9" name="Table 8">
            <a:extLst>
              <a:ext uri="{FF2B5EF4-FFF2-40B4-BE49-F238E27FC236}">
                <a16:creationId xmlns:a16="http://schemas.microsoft.com/office/drawing/2014/main" id="{4406ECE5-A118-410B-17F3-8B9F32D96DB3}"/>
              </a:ext>
            </a:extLst>
          </p:cNvPr>
          <p:cNvGraphicFramePr>
            <a:graphicFrameLocks noGrp="1"/>
          </p:cNvGraphicFramePr>
          <p:nvPr>
            <p:extLst>
              <p:ext uri="{D42A27DB-BD31-4B8C-83A1-F6EECF244321}">
                <p14:modId xmlns:p14="http://schemas.microsoft.com/office/powerpoint/2010/main" val="261833546"/>
              </p:ext>
            </p:extLst>
          </p:nvPr>
        </p:nvGraphicFramePr>
        <p:xfrm>
          <a:off x="1195056" y="1592898"/>
          <a:ext cx="9614782" cy="4495293"/>
        </p:xfrm>
        <a:graphic>
          <a:graphicData uri="http://schemas.openxmlformats.org/drawingml/2006/table">
            <a:tbl>
              <a:tblPr/>
              <a:tblGrid>
                <a:gridCol w="1285594">
                  <a:extLst>
                    <a:ext uri="{9D8B030D-6E8A-4147-A177-3AD203B41FA5}">
                      <a16:colId xmlns:a16="http://schemas.microsoft.com/office/drawing/2014/main" val="2909539134"/>
                    </a:ext>
                  </a:extLst>
                </a:gridCol>
                <a:gridCol w="8329188">
                  <a:extLst>
                    <a:ext uri="{9D8B030D-6E8A-4147-A177-3AD203B41FA5}">
                      <a16:colId xmlns:a16="http://schemas.microsoft.com/office/drawing/2014/main" val="1844657075"/>
                    </a:ext>
                  </a:extLst>
                </a:gridCol>
              </a:tblGrid>
              <a:tr h="445155">
                <a:tc>
                  <a:txBody>
                    <a:bodyPr/>
                    <a:lstStyle/>
                    <a:p>
                      <a:pPr fontAlgn="base"/>
                      <a:r>
                        <a:rPr lang="en-GB" sz="1400" b="1" dirty="0">
                          <a:solidFill>
                            <a:schemeClr val="bg1"/>
                          </a:solidFill>
                          <a:effectLst/>
                          <a:latin typeface="inherit"/>
                        </a:rPr>
                        <a:t>Term</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b="1">
                          <a:solidFill>
                            <a:schemeClr val="bg1"/>
                          </a:solidFill>
                          <a:effectLst/>
                          <a:latin typeface="inherit"/>
                        </a:rPr>
                        <a:t>Description</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396594644"/>
                  </a:ext>
                </a:extLst>
              </a:tr>
              <a:tr h="441485">
                <a:tc>
                  <a:txBody>
                    <a:bodyPr/>
                    <a:lstStyle/>
                    <a:p>
                      <a:pPr fontAlgn="base"/>
                      <a:r>
                        <a:rPr lang="en-GB" sz="1400" dirty="0">
                          <a:solidFill>
                            <a:schemeClr val="bg1"/>
                          </a:solidFill>
                          <a:effectLst/>
                          <a:latin typeface="inherit"/>
                        </a:rPr>
                        <a:t>Cluster</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dirty="0">
                          <a:solidFill>
                            <a:schemeClr val="bg1"/>
                          </a:solidFill>
                          <a:effectLst/>
                          <a:latin typeface="inherit"/>
                        </a:rPr>
                        <a:t>The collective group of machines that Kafka is running on</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350958828"/>
                  </a:ext>
                </a:extLst>
              </a:tr>
              <a:tr h="258800">
                <a:tc>
                  <a:txBody>
                    <a:bodyPr/>
                    <a:lstStyle/>
                    <a:p>
                      <a:pPr fontAlgn="base"/>
                      <a:r>
                        <a:rPr lang="en-GB" sz="1400">
                          <a:solidFill>
                            <a:schemeClr val="bg1"/>
                          </a:solidFill>
                          <a:effectLst/>
                          <a:latin typeface="inherit"/>
                        </a:rPr>
                        <a:t>Broker</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a:solidFill>
                            <a:schemeClr val="bg1"/>
                          </a:solidFill>
                          <a:effectLst/>
                          <a:latin typeface="inherit"/>
                        </a:rPr>
                        <a:t>A single Kafka instance</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791701903"/>
                  </a:ext>
                </a:extLst>
              </a:tr>
              <a:tr h="624168">
                <a:tc>
                  <a:txBody>
                    <a:bodyPr/>
                    <a:lstStyle/>
                    <a:p>
                      <a:pPr fontAlgn="base"/>
                      <a:r>
                        <a:rPr lang="en-GB" sz="1400">
                          <a:solidFill>
                            <a:schemeClr val="bg1"/>
                          </a:solidFill>
                          <a:effectLst/>
                          <a:latin typeface="inherit"/>
                        </a:rPr>
                        <a:t>Topic</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dirty="0">
                          <a:solidFill>
                            <a:schemeClr val="bg1"/>
                          </a:solidFill>
                          <a:effectLst/>
                          <a:latin typeface="inherit"/>
                        </a:rPr>
                        <a:t>Topics are used to organize data. You always read and write to and from a particular topic</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600327585"/>
                  </a:ext>
                </a:extLst>
              </a:tr>
              <a:tr h="1173221">
                <a:tc>
                  <a:txBody>
                    <a:bodyPr/>
                    <a:lstStyle/>
                    <a:p>
                      <a:pPr fontAlgn="base"/>
                      <a:r>
                        <a:rPr lang="en-GB" sz="1400">
                          <a:solidFill>
                            <a:schemeClr val="bg1"/>
                          </a:solidFill>
                          <a:effectLst/>
                          <a:latin typeface="inherit"/>
                        </a:rPr>
                        <a:t>Partition</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dirty="0">
                          <a:solidFill>
                            <a:schemeClr val="bg1"/>
                          </a:solidFill>
                          <a:effectLst/>
                          <a:latin typeface="inherit"/>
                        </a:rPr>
                        <a:t>Data in a topic is spread across a number of partitions. Each partition can be thought of as a log file, ordered by time. To guarantee that you read messages in the correct order, only one member of a consumer group can read from a particular partition at a time.</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294877781"/>
                  </a:ext>
                </a:extLst>
              </a:tr>
              <a:tr h="441485">
                <a:tc>
                  <a:txBody>
                    <a:bodyPr/>
                    <a:lstStyle/>
                    <a:p>
                      <a:pPr fontAlgn="base"/>
                      <a:r>
                        <a:rPr lang="en-GB" sz="1400">
                          <a:solidFill>
                            <a:schemeClr val="bg1"/>
                          </a:solidFill>
                          <a:effectLst/>
                          <a:latin typeface="inherit"/>
                        </a:rPr>
                        <a:t>Producer</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a:solidFill>
                            <a:schemeClr val="bg1"/>
                          </a:solidFill>
                          <a:effectLst/>
                          <a:latin typeface="inherit"/>
                        </a:rPr>
                        <a:t>A client that writes data to one or more Kafka topics</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002736856"/>
                  </a:ext>
                </a:extLst>
              </a:tr>
              <a:tr h="441485">
                <a:tc>
                  <a:txBody>
                    <a:bodyPr/>
                    <a:lstStyle/>
                    <a:p>
                      <a:pPr fontAlgn="base"/>
                      <a:r>
                        <a:rPr lang="en-GB" sz="1400">
                          <a:solidFill>
                            <a:schemeClr val="bg1"/>
                          </a:solidFill>
                          <a:effectLst/>
                          <a:latin typeface="inherit"/>
                        </a:rPr>
                        <a:t>Consumer</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a:solidFill>
                            <a:schemeClr val="bg1"/>
                          </a:solidFill>
                          <a:effectLst/>
                          <a:latin typeface="inherit"/>
                        </a:rPr>
                        <a:t>A client that reads data from one or more Kafka topics</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22045839"/>
                  </a:ext>
                </a:extLst>
              </a:tr>
              <a:tr h="624168">
                <a:tc>
                  <a:txBody>
                    <a:bodyPr/>
                    <a:lstStyle/>
                    <a:p>
                      <a:pPr fontAlgn="base"/>
                      <a:r>
                        <a:rPr lang="en-GB" sz="1400">
                          <a:solidFill>
                            <a:schemeClr val="bg1"/>
                          </a:solidFill>
                          <a:effectLst/>
                          <a:latin typeface="inherit"/>
                        </a:rPr>
                        <a:t>Replica</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dirty="0">
                          <a:solidFill>
                            <a:schemeClr val="bg1"/>
                          </a:solidFill>
                          <a:effectLst/>
                          <a:latin typeface="inherit"/>
                        </a:rPr>
                        <a:t>Partitions are typically replicated to one or more brokers to avoid data loss.</a:t>
                      </a:r>
                    </a:p>
                  </a:txBody>
                  <a:tcPr marL="98329" marR="98329" marT="45383" marB="45383"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1650460111"/>
                  </a:ext>
                </a:extLst>
              </a:tr>
            </a:tbl>
          </a:graphicData>
        </a:graphic>
      </p:graphicFrame>
    </p:spTree>
    <p:extLst>
      <p:ext uri="{BB962C8B-B14F-4D97-AF65-F5344CB8AC3E}">
        <p14:creationId xmlns:p14="http://schemas.microsoft.com/office/powerpoint/2010/main" val="2847173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F7A58B-CAB8-411C-CEDD-77F0550D8D11}"/>
              </a:ext>
            </a:extLst>
          </p:cNvPr>
          <p:cNvSpPr>
            <a:spLocks noGrp="1"/>
          </p:cNvSpPr>
          <p:nvPr>
            <p:ph type="title"/>
          </p:nvPr>
        </p:nvSpPr>
        <p:spPr/>
        <p:txBody>
          <a:bodyPr/>
          <a:lstStyle/>
          <a:p>
            <a:r>
              <a:rPr lang="en-US" dirty="0"/>
              <a:t>A Brief Intro to Kafka (2)</a:t>
            </a:r>
          </a:p>
        </p:txBody>
      </p:sp>
      <p:graphicFrame>
        <p:nvGraphicFramePr>
          <p:cNvPr id="2" name="Table 1">
            <a:extLst>
              <a:ext uri="{FF2B5EF4-FFF2-40B4-BE49-F238E27FC236}">
                <a16:creationId xmlns:a16="http://schemas.microsoft.com/office/drawing/2014/main" id="{A0ED3373-B3EB-F27A-6824-88611B7F1FAF}"/>
              </a:ext>
            </a:extLst>
          </p:cNvPr>
          <p:cNvGraphicFramePr>
            <a:graphicFrameLocks noGrp="1"/>
          </p:cNvGraphicFramePr>
          <p:nvPr>
            <p:extLst>
              <p:ext uri="{D42A27DB-BD31-4B8C-83A1-F6EECF244321}">
                <p14:modId xmlns:p14="http://schemas.microsoft.com/office/powerpoint/2010/main" val="845413469"/>
              </p:ext>
            </p:extLst>
          </p:nvPr>
        </p:nvGraphicFramePr>
        <p:xfrm>
          <a:off x="941559" y="1113576"/>
          <a:ext cx="9886386" cy="5407204"/>
        </p:xfrm>
        <a:graphic>
          <a:graphicData uri="http://schemas.openxmlformats.org/drawingml/2006/table">
            <a:tbl>
              <a:tblPr/>
              <a:tblGrid>
                <a:gridCol w="1845184">
                  <a:extLst>
                    <a:ext uri="{9D8B030D-6E8A-4147-A177-3AD203B41FA5}">
                      <a16:colId xmlns:a16="http://schemas.microsoft.com/office/drawing/2014/main" val="916875551"/>
                    </a:ext>
                  </a:extLst>
                </a:gridCol>
                <a:gridCol w="8041202">
                  <a:extLst>
                    <a:ext uri="{9D8B030D-6E8A-4147-A177-3AD203B41FA5}">
                      <a16:colId xmlns:a16="http://schemas.microsoft.com/office/drawing/2014/main" val="4276992670"/>
                    </a:ext>
                  </a:extLst>
                </a:gridCol>
              </a:tblGrid>
              <a:tr h="174375">
                <a:tc>
                  <a:txBody>
                    <a:bodyPr/>
                    <a:lstStyle/>
                    <a:p>
                      <a:pPr fontAlgn="base"/>
                      <a:r>
                        <a:rPr lang="en-GB" sz="1400" b="1">
                          <a:solidFill>
                            <a:schemeClr val="bg1"/>
                          </a:solidFill>
                          <a:effectLst/>
                          <a:latin typeface="inherit"/>
                        </a:rPr>
                        <a:t>Term</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b="1">
                          <a:solidFill>
                            <a:schemeClr val="bg1"/>
                          </a:solidFill>
                          <a:effectLst/>
                          <a:latin typeface="inherit"/>
                        </a:rPr>
                        <a:t>Description</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160070027"/>
                  </a:ext>
                </a:extLst>
              </a:tr>
              <a:tr h="744710">
                <a:tc>
                  <a:txBody>
                    <a:bodyPr/>
                    <a:lstStyle/>
                    <a:p>
                      <a:pPr fontAlgn="base"/>
                      <a:r>
                        <a:rPr lang="en-GB" sz="1400" dirty="0">
                          <a:solidFill>
                            <a:schemeClr val="bg1"/>
                          </a:solidFill>
                          <a:effectLst/>
                          <a:latin typeface="inherit"/>
                        </a:rPr>
                        <a:t>Leader</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dirty="0">
                          <a:solidFill>
                            <a:schemeClr val="bg1"/>
                          </a:solidFill>
                          <a:effectLst/>
                          <a:latin typeface="inherit"/>
                        </a:rPr>
                        <a:t>Although a partition may be replicated to one or more brokers, a single broker is elected the leader for that partition, and is the only one who is allowed to write or read to/from that partition</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996586850"/>
                  </a:ext>
                </a:extLst>
              </a:tr>
              <a:tr h="744710">
                <a:tc>
                  <a:txBody>
                    <a:bodyPr/>
                    <a:lstStyle/>
                    <a:p>
                      <a:pPr fontAlgn="base"/>
                      <a:r>
                        <a:rPr lang="en-GB" sz="1400">
                          <a:solidFill>
                            <a:schemeClr val="bg1"/>
                          </a:solidFill>
                          <a:effectLst/>
                          <a:latin typeface="inherit"/>
                        </a:rPr>
                        <a:t>Consumer group</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a:solidFill>
                            <a:schemeClr val="bg1"/>
                          </a:solidFill>
                          <a:effectLst/>
                          <a:latin typeface="inherit"/>
                        </a:rPr>
                        <a:t>A collective group of consumer instances, identified by a </a:t>
                      </a:r>
                      <a:r>
                        <a:rPr lang="en-GB" sz="1400" u="sng">
                          <a:solidFill>
                            <a:schemeClr val="bg1"/>
                          </a:solidFill>
                          <a:effectLst/>
                          <a:latin typeface="inherit"/>
                          <a:hlinkClick r:id="rId2">
                            <a:extLst>
                              <a:ext uri="{A12FA001-AC4F-418D-AE19-62706E023703}">
                                <ahyp:hlinkClr xmlns:ahyp="http://schemas.microsoft.com/office/drawing/2018/hyperlinkcolor" val="tx"/>
                              </a:ext>
                            </a:extLst>
                          </a:hlinkClick>
                        </a:rPr>
                        <a:t>groupId</a:t>
                      </a:r>
                      <a:r>
                        <a:rPr lang="en-GB" sz="1400">
                          <a:solidFill>
                            <a:schemeClr val="bg1"/>
                          </a:solidFill>
                          <a:effectLst/>
                          <a:latin typeface="inherit"/>
                        </a:rPr>
                        <a:t>. In a horizontally scaled application, each instance would be a consumer and together they would act as a consumer group.</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841515927"/>
                  </a:ext>
                </a:extLst>
              </a:tr>
              <a:tr h="512592">
                <a:tc>
                  <a:txBody>
                    <a:bodyPr/>
                    <a:lstStyle/>
                    <a:p>
                      <a:pPr fontAlgn="base"/>
                      <a:r>
                        <a:rPr lang="en-GB" sz="1400">
                          <a:solidFill>
                            <a:schemeClr val="bg1"/>
                          </a:solidFill>
                          <a:effectLst/>
                          <a:latin typeface="inherit"/>
                        </a:rPr>
                        <a:t>Group Coordinator</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a:solidFill>
                            <a:schemeClr val="bg1"/>
                          </a:solidFill>
                          <a:effectLst/>
                          <a:latin typeface="inherit"/>
                        </a:rPr>
                        <a:t>An instance in the consumer group that is responsible for assigning partitions to consume from to the consumers in the group</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76597864"/>
                  </a:ext>
                </a:extLst>
              </a:tr>
              <a:tr h="976825">
                <a:tc>
                  <a:txBody>
                    <a:bodyPr/>
                    <a:lstStyle/>
                    <a:p>
                      <a:pPr fontAlgn="base"/>
                      <a:r>
                        <a:rPr lang="en-GB" sz="1400">
                          <a:solidFill>
                            <a:schemeClr val="bg1"/>
                          </a:solidFill>
                          <a:effectLst/>
                          <a:latin typeface="inherit"/>
                        </a:rPr>
                        <a:t>Offset</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a:solidFill>
                            <a:schemeClr val="bg1"/>
                          </a:solidFill>
                          <a:effectLst/>
                          <a:latin typeface="inherit"/>
                        </a:rPr>
                        <a:t>A certain point in the partition log. When a consumer has consumed a message, it "commits" that offset, meaning that it tells the broker that the consumer group has consumed that message. If the consumer group is restarted, it will restart from the highest committed offset.</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378190028"/>
                  </a:ext>
                </a:extLst>
              </a:tr>
              <a:tr h="860767">
                <a:tc>
                  <a:txBody>
                    <a:bodyPr/>
                    <a:lstStyle/>
                    <a:p>
                      <a:pPr fontAlgn="base"/>
                      <a:r>
                        <a:rPr lang="en-GB" sz="1400">
                          <a:solidFill>
                            <a:schemeClr val="bg1"/>
                          </a:solidFill>
                          <a:effectLst/>
                          <a:latin typeface="inherit"/>
                        </a:rPr>
                        <a:t>Rebalance</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pPr fontAlgn="base"/>
                      <a:r>
                        <a:rPr lang="en-GB" sz="1400" dirty="0">
                          <a:solidFill>
                            <a:schemeClr val="bg1"/>
                          </a:solidFill>
                          <a:effectLst/>
                          <a:latin typeface="inherit"/>
                        </a:rPr>
                        <a:t>When a consumer has joined or left a consumer group (such as during booting or shutdown), the group has to "rebalance", meaning that a group coordinator has to be chosen and partitions need to be assigned to the members of the consumer group.</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3655620711"/>
                  </a:ext>
                </a:extLst>
              </a:tr>
              <a:tr h="1325000">
                <a:tc>
                  <a:txBody>
                    <a:bodyPr/>
                    <a:lstStyle/>
                    <a:p>
                      <a:pPr fontAlgn="base"/>
                      <a:r>
                        <a:rPr lang="en-GB" sz="1400">
                          <a:solidFill>
                            <a:schemeClr val="bg1"/>
                          </a:solidFill>
                          <a:effectLst/>
                          <a:latin typeface="inherit"/>
                        </a:rPr>
                        <a:t>Heartbeat</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pPr fontAlgn="base"/>
                      <a:r>
                        <a:rPr lang="en-GB" sz="1400" dirty="0">
                          <a:solidFill>
                            <a:schemeClr val="bg1"/>
                          </a:solidFill>
                          <a:effectLst/>
                          <a:latin typeface="inherit"/>
                        </a:rPr>
                        <a:t>The mechanism by which the cluster knows which consumers are alive. Every now and then (</a:t>
                      </a:r>
                      <a:r>
                        <a:rPr lang="en-GB" sz="1400" u="sng" dirty="0">
                          <a:solidFill>
                            <a:schemeClr val="bg1"/>
                          </a:solidFill>
                          <a:effectLst/>
                          <a:latin typeface="inherit"/>
                          <a:hlinkClick r:id="rId2">
                            <a:extLst>
                              <a:ext uri="{A12FA001-AC4F-418D-AE19-62706E023703}">
                                <ahyp:hlinkClr xmlns:ahyp="http://schemas.microsoft.com/office/drawing/2018/hyperlinkcolor" val="tx"/>
                              </a:ext>
                            </a:extLst>
                          </a:hlinkClick>
                        </a:rPr>
                        <a:t>heartbeatInterval</a:t>
                      </a:r>
                      <a:r>
                        <a:rPr lang="en-GB" sz="1400" dirty="0">
                          <a:solidFill>
                            <a:schemeClr val="bg1"/>
                          </a:solidFill>
                          <a:effectLst/>
                          <a:latin typeface="inherit"/>
                        </a:rPr>
                        <a:t>), each consumer has to send a heartbeat request to the cluster leader. If one fails to do so for a certain period (</a:t>
                      </a:r>
                      <a:r>
                        <a:rPr lang="en-GB" sz="1400" u="sng" dirty="0">
                          <a:solidFill>
                            <a:schemeClr val="bg1"/>
                          </a:solidFill>
                          <a:effectLst/>
                          <a:latin typeface="inherit"/>
                          <a:hlinkClick r:id="rId2">
                            <a:extLst>
                              <a:ext uri="{A12FA001-AC4F-418D-AE19-62706E023703}">
                                <ahyp:hlinkClr xmlns:ahyp="http://schemas.microsoft.com/office/drawing/2018/hyperlinkcolor" val="tx"/>
                              </a:ext>
                            </a:extLst>
                          </a:hlinkClick>
                        </a:rPr>
                        <a:t>sessionTimeout</a:t>
                      </a:r>
                      <a:r>
                        <a:rPr lang="en-GB" sz="1400" dirty="0">
                          <a:solidFill>
                            <a:schemeClr val="bg1"/>
                          </a:solidFill>
                          <a:effectLst/>
                          <a:latin typeface="inherit"/>
                        </a:rPr>
                        <a:t>), it is considered dead and will be removed from the consumer group, triggering a rebalance.</a:t>
                      </a:r>
                    </a:p>
                  </a:txBody>
                  <a:tcPr marL="31677" marR="31677" marT="14620" marB="1462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941541825"/>
                  </a:ext>
                </a:extLst>
              </a:tr>
            </a:tbl>
          </a:graphicData>
        </a:graphic>
      </p:graphicFrame>
    </p:spTree>
    <p:extLst>
      <p:ext uri="{BB962C8B-B14F-4D97-AF65-F5344CB8AC3E}">
        <p14:creationId xmlns:p14="http://schemas.microsoft.com/office/powerpoint/2010/main" val="1829505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80BDA-EBB2-C59A-C1A0-4F5E65713A3B}"/>
              </a:ext>
            </a:extLst>
          </p:cNvPr>
          <p:cNvSpPr>
            <a:spLocks noGrp="1"/>
          </p:cNvSpPr>
          <p:nvPr>
            <p:ph type="title"/>
          </p:nvPr>
        </p:nvSpPr>
        <p:spPr/>
        <p:txBody>
          <a:bodyPr/>
          <a:lstStyle/>
          <a:p>
            <a:r>
              <a:rPr lang="en-US" dirty="0"/>
              <a:t>Message Formats</a:t>
            </a:r>
          </a:p>
        </p:txBody>
      </p:sp>
      <p:sp>
        <p:nvSpPr>
          <p:cNvPr id="3" name="Text Placeholder 2">
            <a:extLst>
              <a:ext uri="{FF2B5EF4-FFF2-40B4-BE49-F238E27FC236}">
                <a16:creationId xmlns:a16="http://schemas.microsoft.com/office/drawing/2014/main" id="{22345135-E7BB-78E5-1317-B672BB2A2ABE}"/>
              </a:ext>
            </a:extLst>
          </p:cNvPr>
          <p:cNvSpPr>
            <a:spLocks noGrp="1"/>
          </p:cNvSpPr>
          <p:nvPr>
            <p:ph type="body" sz="quarter" idx="11"/>
          </p:nvPr>
        </p:nvSpPr>
        <p:spPr/>
        <p:txBody>
          <a:bodyPr/>
          <a:lstStyle/>
          <a:p>
            <a:r>
              <a:rPr lang="en-GB" dirty="0"/>
              <a:t>Although we commonly refer to the data in topics as "messages", there is no uniform shape that messages take.</a:t>
            </a:r>
          </a:p>
          <a:p>
            <a:r>
              <a:rPr lang="en-GB" dirty="0"/>
              <a:t>From Kafka's perspective, a message is just a key-value pair, where both key and value are just sequences of bytes.</a:t>
            </a:r>
          </a:p>
          <a:p>
            <a:r>
              <a:rPr lang="en-GB" dirty="0"/>
              <a:t>It is up to the data producer and the consumers to agree on a format.</a:t>
            </a:r>
          </a:p>
          <a:p>
            <a:r>
              <a:rPr lang="en-GB" dirty="0"/>
              <a:t>Commonly you will find plain-text </a:t>
            </a:r>
            <a:r>
              <a:rPr lang="en-GB" i="1" dirty="0" err="1"/>
              <a:t>schemaless</a:t>
            </a:r>
            <a:r>
              <a:rPr lang="en-GB" dirty="0"/>
              <a:t> messages in for example </a:t>
            </a:r>
            <a:r>
              <a:rPr lang="en-GB" b="1" dirty="0"/>
              <a:t>JSON</a:t>
            </a:r>
            <a:r>
              <a:rPr lang="en-GB" dirty="0"/>
              <a:t>, or </a:t>
            </a:r>
            <a:r>
              <a:rPr lang="en-GB" i="1" dirty="0"/>
              <a:t>binary</a:t>
            </a:r>
            <a:r>
              <a:rPr lang="en-GB" dirty="0"/>
              <a:t> </a:t>
            </a:r>
            <a:r>
              <a:rPr lang="en-GB" i="1" dirty="0"/>
              <a:t>formats</a:t>
            </a:r>
            <a:r>
              <a:rPr lang="en-GB" dirty="0"/>
              <a:t> with an enforced </a:t>
            </a:r>
            <a:r>
              <a:rPr lang="en-GB" i="1" dirty="0"/>
              <a:t>schema</a:t>
            </a:r>
            <a:r>
              <a:rPr lang="en-GB" dirty="0"/>
              <a:t> such as </a:t>
            </a:r>
            <a:r>
              <a:rPr lang="en-GB" b="1" dirty="0"/>
              <a:t>AVRO</a:t>
            </a:r>
            <a:r>
              <a:rPr lang="en-GB" dirty="0"/>
              <a:t>.</a:t>
            </a:r>
            <a:endParaRPr lang="en-US" dirty="0"/>
          </a:p>
        </p:txBody>
      </p:sp>
    </p:spTree>
    <p:extLst>
      <p:ext uri="{BB962C8B-B14F-4D97-AF65-F5344CB8AC3E}">
        <p14:creationId xmlns:p14="http://schemas.microsoft.com/office/powerpoint/2010/main" val="334360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74803E-7704-A1BF-29AB-C53C01914456}"/>
              </a:ext>
            </a:extLst>
          </p:cNvPr>
          <p:cNvPicPr>
            <a:picLocks noChangeAspect="1"/>
          </p:cNvPicPr>
          <p:nvPr/>
        </p:nvPicPr>
        <p:blipFill>
          <a:blip r:embed="rId2"/>
          <a:stretch>
            <a:fillRect/>
          </a:stretch>
        </p:blipFill>
        <p:spPr>
          <a:xfrm>
            <a:off x="1193800" y="717550"/>
            <a:ext cx="9804400" cy="5422900"/>
          </a:xfrm>
          <a:prstGeom prst="rect">
            <a:avLst/>
          </a:prstGeom>
        </p:spPr>
      </p:pic>
    </p:spTree>
    <p:extLst>
      <p:ext uri="{BB962C8B-B14F-4D97-AF65-F5344CB8AC3E}">
        <p14:creationId xmlns:p14="http://schemas.microsoft.com/office/powerpoint/2010/main" val="1825559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05CF-0E88-6F19-911D-279BF4748339}"/>
              </a:ext>
            </a:extLst>
          </p:cNvPr>
          <p:cNvSpPr>
            <a:spLocks noGrp="1"/>
          </p:cNvSpPr>
          <p:nvPr>
            <p:ph type="title"/>
          </p:nvPr>
        </p:nvSpPr>
        <p:spPr>
          <a:xfrm>
            <a:off x="838200" y="405446"/>
            <a:ext cx="10927702" cy="538696"/>
          </a:xfrm>
        </p:spPr>
        <p:txBody>
          <a:bodyPr anchor="t">
            <a:normAutofit/>
          </a:bodyPr>
          <a:lstStyle/>
          <a:p>
            <a:r>
              <a:rPr lang="en-US" dirty="0"/>
              <a:t>Message Formats: Plain-Text JSON</a:t>
            </a:r>
          </a:p>
        </p:txBody>
      </p:sp>
      <p:sp>
        <p:nvSpPr>
          <p:cNvPr id="3" name="Text Placeholder 2">
            <a:extLst>
              <a:ext uri="{FF2B5EF4-FFF2-40B4-BE49-F238E27FC236}">
                <a16:creationId xmlns:a16="http://schemas.microsoft.com/office/drawing/2014/main" id="{9632D77B-20BA-9A09-8786-4097F51F475B}"/>
              </a:ext>
            </a:extLst>
          </p:cNvPr>
          <p:cNvSpPr>
            <a:spLocks noGrp="1"/>
          </p:cNvSpPr>
          <p:nvPr>
            <p:ph type="body" sz="quarter" idx="11"/>
          </p:nvPr>
        </p:nvSpPr>
        <p:spPr>
          <a:xfrm>
            <a:off x="838405" y="1884792"/>
            <a:ext cx="3211082" cy="4284662"/>
          </a:xfrm>
        </p:spPr>
        <p:txBody>
          <a:bodyPr>
            <a:normAutofit/>
          </a:bodyPr>
          <a:lstStyle/>
          <a:p>
            <a:r>
              <a:rPr lang="en-GB" dirty="0"/>
              <a:t>JSON needs no introduction. It's simple and easy to work with.</a:t>
            </a:r>
          </a:p>
          <a:p>
            <a:r>
              <a:rPr lang="en-GB" dirty="0"/>
              <a:t>The only thing we need to do is turn the message </a:t>
            </a:r>
            <a:r>
              <a:rPr lang="en-GB" b="1" dirty="0"/>
              <a:t>Buffer</a:t>
            </a:r>
            <a:r>
              <a:rPr lang="en-GB" dirty="0"/>
              <a:t> into a string and parse it.</a:t>
            </a:r>
          </a:p>
          <a:p>
            <a:r>
              <a:rPr lang="en-GB" dirty="0"/>
              <a:t>The downside of using JSON is that it does not enforce any kind of schema, so after you have parsed the message, you have no way of knowing what fields are available and what types they have.</a:t>
            </a:r>
            <a:endParaRPr lang="en-US" dirty="0"/>
          </a:p>
        </p:txBody>
      </p:sp>
      <p:sp>
        <p:nvSpPr>
          <p:cNvPr id="9" name="Text Placeholder 3">
            <a:extLst>
              <a:ext uri="{FF2B5EF4-FFF2-40B4-BE49-F238E27FC236}">
                <a16:creationId xmlns:a16="http://schemas.microsoft.com/office/drawing/2014/main" id="{CAE1E5C4-209B-1882-5DC7-52D8421A3569}"/>
              </a:ext>
            </a:extLst>
          </p:cNvPr>
          <p:cNvSpPr>
            <a:spLocks noGrp="1"/>
          </p:cNvSpPr>
          <p:nvPr>
            <p:ph type="body" sz="quarter" idx="12"/>
          </p:nvPr>
        </p:nvSpPr>
        <p:spPr>
          <a:xfrm>
            <a:off x="838200" y="1399721"/>
            <a:ext cx="3211083" cy="485775"/>
          </a:xfrm>
        </p:spPr>
        <p:txBody>
          <a:bodyPr/>
          <a:lstStyle/>
          <a:p>
            <a:endParaRPr lang="en-US"/>
          </a:p>
        </p:txBody>
      </p:sp>
      <p:pic>
        <p:nvPicPr>
          <p:cNvPr id="4" name="Picture 3">
            <a:extLst>
              <a:ext uri="{FF2B5EF4-FFF2-40B4-BE49-F238E27FC236}">
                <a16:creationId xmlns:a16="http://schemas.microsoft.com/office/drawing/2014/main" id="{D183DDBD-BEC0-60F3-AC78-CED8184F43C8}"/>
              </a:ext>
            </a:extLst>
          </p:cNvPr>
          <p:cNvPicPr>
            <a:picLocks noChangeAspect="1"/>
          </p:cNvPicPr>
          <p:nvPr/>
        </p:nvPicPr>
        <p:blipFill>
          <a:blip r:embed="rId3"/>
          <a:stretch>
            <a:fillRect/>
          </a:stretch>
        </p:blipFill>
        <p:spPr>
          <a:xfrm>
            <a:off x="4572000" y="1742920"/>
            <a:ext cx="7194550" cy="4082906"/>
          </a:xfrm>
          <a:prstGeom prst="rect">
            <a:avLst/>
          </a:prstGeom>
          <a:noFill/>
        </p:spPr>
      </p:pic>
    </p:spTree>
    <p:extLst>
      <p:ext uri="{BB962C8B-B14F-4D97-AF65-F5344CB8AC3E}">
        <p14:creationId xmlns:p14="http://schemas.microsoft.com/office/powerpoint/2010/main" val="880879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05CF-0E88-6F19-911D-279BF4748339}"/>
              </a:ext>
            </a:extLst>
          </p:cNvPr>
          <p:cNvSpPr>
            <a:spLocks noGrp="1"/>
          </p:cNvSpPr>
          <p:nvPr>
            <p:ph type="title"/>
          </p:nvPr>
        </p:nvSpPr>
        <p:spPr>
          <a:xfrm>
            <a:off x="838200" y="405446"/>
            <a:ext cx="5096069" cy="538696"/>
          </a:xfrm>
        </p:spPr>
        <p:txBody>
          <a:bodyPr anchor="t">
            <a:normAutofit/>
          </a:bodyPr>
          <a:lstStyle/>
          <a:p>
            <a:r>
              <a:rPr lang="en-US" dirty="0"/>
              <a:t>Message Formats: AVRO</a:t>
            </a:r>
          </a:p>
        </p:txBody>
      </p:sp>
      <p:sp>
        <p:nvSpPr>
          <p:cNvPr id="3" name="Text Placeholder 2">
            <a:extLst>
              <a:ext uri="{FF2B5EF4-FFF2-40B4-BE49-F238E27FC236}">
                <a16:creationId xmlns:a16="http://schemas.microsoft.com/office/drawing/2014/main" id="{9632D77B-20BA-9A09-8786-4097F51F475B}"/>
              </a:ext>
            </a:extLst>
          </p:cNvPr>
          <p:cNvSpPr>
            <a:spLocks noGrp="1"/>
          </p:cNvSpPr>
          <p:nvPr>
            <p:ph type="body" sz="quarter" idx="11"/>
          </p:nvPr>
        </p:nvSpPr>
        <p:spPr>
          <a:xfrm>
            <a:off x="838404" y="1884792"/>
            <a:ext cx="5095865" cy="4284662"/>
          </a:xfrm>
        </p:spPr>
        <p:txBody>
          <a:bodyPr>
            <a:normAutofit/>
          </a:bodyPr>
          <a:lstStyle/>
          <a:p>
            <a:r>
              <a:rPr lang="en-GB" u="sng" dirty="0">
                <a:hlinkClick r:id="rId3"/>
              </a:rPr>
              <a:t>AVRO</a:t>
            </a:r>
            <a:r>
              <a:rPr lang="en-GB" dirty="0"/>
              <a:t> is a data serialization system that turns your messages into a compact binary format according to a defined schema.</a:t>
            </a:r>
          </a:p>
          <a:p>
            <a:r>
              <a:rPr lang="en-GB" dirty="0"/>
              <a:t>This allows the consumer to know exactly what each message contains, and the producer to be aware when they are making potentially breaking changes to the schema.</a:t>
            </a:r>
          </a:p>
          <a:p>
            <a:r>
              <a:rPr lang="en-GB" dirty="0"/>
              <a:t>In order to encode or decode a message, the producer or consumer needs to have access to the correct schema. </a:t>
            </a:r>
          </a:p>
          <a:p>
            <a:r>
              <a:rPr lang="en-US" dirty="0">
                <a:hlinkClick r:id="rId4"/>
              </a:rPr>
              <a:t>https://www.npmjs.com/package/@kafkajs/confluent-schema-registry</a:t>
            </a:r>
            <a:endParaRPr lang="en-US" dirty="0"/>
          </a:p>
          <a:p>
            <a:endParaRPr lang="en-US" dirty="0"/>
          </a:p>
        </p:txBody>
      </p:sp>
      <p:sp>
        <p:nvSpPr>
          <p:cNvPr id="16" name="Text Placeholder 3">
            <a:extLst>
              <a:ext uri="{FF2B5EF4-FFF2-40B4-BE49-F238E27FC236}">
                <a16:creationId xmlns:a16="http://schemas.microsoft.com/office/drawing/2014/main" id="{2458C282-5FC5-C31A-55FD-850A0699119E}"/>
              </a:ext>
            </a:extLst>
          </p:cNvPr>
          <p:cNvSpPr>
            <a:spLocks noGrp="1"/>
          </p:cNvSpPr>
          <p:nvPr>
            <p:ph type="body" sz="quarter" idx="12"/>
          </p:nvPr>
        </p:nvSpPr>
        <p:spPr>
          <a:xfrm>
            <a:off x="838200" y="1399721"/>
            <a:ext cx="5096069" cy="485775"/>
          </a:xfrm>
        </p:spPr>
        <p:txBody>
          <a:bodyPr/>
          <a:lstStyle/>
          <a:p>
            <a:endParaRPr lang="en-US"/>
          </a:p>
        </p:txBody>
      </p:sp>
      <p:pic>
        <p:nvPicPr>
          <p:cNvPr id="6" name="Picture 5">
            <a:extLst>
              <a:ext uri="{FF2B5EF4-FFF2-40B4-BE49-F238E27FC236}">
                <a16:creationId xmlns:a16="http://schemas.microsoft.com/office/drawing/2014/main" id="{B9108E43-FD33-1698-F132-2ACE38B4F3AD}"/>
              </a:ext>
            </a:extLst>
          </p:cNvPr>
          <p:cNvPicPr>
            <a:picLocks noChangeAspect="1"/>
          </p:cNvPicPr>
          <p:nvPr/>
        </p:nvPicPr>
        <p:blipFill>
          <a:blip r:embed="rId5"/>
          <a:stretch>
            <a:fillRect/>
          </a:stretch>
        </p:blipFill>
        <p:spPr>
          <a:xfrm>
            <a:off x="6922044" y="2257799"/>
            <a:ext cx="4756150" cy="2342402"/>
          </a:xfrm>
          <a:prstGeom prst="rect">
            <a:avLst/>
          </a:prstGeom>
          <a:noFill/>
        </p:spPr>
      </p:pic>
    </p:spTree>
    <p:extLst>
      <p:ext uri="{BB962C8B-B14F-4D97-AF65-F5344CB8AC3E}">
        <p14:creationId xmlns:p14="http://schemas.microsoft.com/office/powerpoint/2010/main" val="9863740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5E54C1-8E02-7C84-48B4-B528D51C19C8}"/>
              </a:ext>
            </a:extLst>
          </p:cNvPr>
          <p:cNvSpPr>
            <a:spLocks noGrp="1"/>
          </p:cNvSpPr>
          <p:nvPr>
            <p:ph type="title"/>
          </p:nvPr>
        </p:nvSpPr>
        <p:spPr/>
        <p:txBody>
          <a:bodyPr/>
          <a:lstStyle/>
          <a:p>
            <a:r>
              <a:rPr lang="en-US" dirty="0"/>
              <a:t>Getting Started</a:t>
            </a:r>
          </a:p>
        </p:txBody>
      </p:sp>
      <p:sp>
        <p:nvSpPr>
          <p:cNvPr id="7" name="Text Placeholder 6">
            <a:extLst>
              <a:ext uri="{FF2B5EF4-FFF2-40B4-BE49-F238E27FC236}">
                <a16:creationId xmlns:a16="http://schemas.microsoft.com/office/drawing/2014/main" id="{ABBF1CD6-F7EE-9179-961A-C13ADBB50E44}"/>
              </a:ext>
            </a:extLst>
          </p:cNvPr>
          <p:cNvSpPr>
            <a:spLocks noGrp="1"/>
          </p:cNvSpPr>
          <p:nvPr>
            <p:ph type="body" sz="quarter" idx="11"/>
          </p:nvPr>
        </p:nvSpPr>
        <p:spPr/>
        <p:txBody>
          <a:bodyPr/>
          <a:lstStyle/>
          <a:p>
            <a:r>
              <a:rPr lang="en-US" dirty="0"/>
              <a:t>Install </a:t>
            </a:r>
            <a:r>
              <a:rPr lang="en-US" dirty="0" err="1"/>
              <a:t>KafkaJS</a:t>
            </a:r>
            <a:r>
              <a:rPr lang="en-US" dirty="0"/>
              <a:t> using </a:t>
            </a:r>
            <a:r>
              <a:rPr lang="en-US" dirty="0" err="1"/>
              <a:t>npm</a:t>
            </a:r>
            <a:endParaRPr lang="en-US" dirty="0"/>
          </a:p>
          <a:p>
            <a:endParaRPr lang="en-US" dirty="0"/>
          </a:p>
          <a:p>
            <a:r>
              <a:rPr lang="en-GB" dirty="0"/>
              <a:t>Let's start by instantiating the </a:t>
            </a:r>
            <a:r>
              <a:rPr lang="en-GB" dirty="0" err="1"/>
              <a:t>KafkaJS</a:t>
            </a:r>
            <a:r>
              <a:rPr lang="en-GB" dirty="0"/>
              <a:t> client by pointing it towards at least one broker:</a:t>
            </a:r>
          </a:p>
          <a:p>
            <a:endParaRPr lang="en-GB" dirty="0"/>
          </a:p>
          <a:p>
            <a:endParaRPr lang="en-GB" dirty="0"/>
          </a:p>
          <a:p>
            <a:endParaRPr lang="en-GB" dirty="0"/>
          </a:p>
          <a:p>
            <a:pPr marL="0" indent="0">
              <a:buNone/>
            </a:pPr>
            <a:endParaRPr lang="en-GB" dirty="0"/>
          </a:p>
          <a:p>
            <a:r>
              <a:rPr lang="en-GB" dirty="0"/>
              <a:t>Now to produce a message to a topic, we'll create a producer using our client:</a:t>
            </a:r>
            <a:endParaRPr lang="en-US" dirty="0"/>
          </a:p>
        </p:txBody>
      </p:sp>
      <p:sp>
        <p:nvSpPr>
          <p:cNvPr id="9" name="TextBox 8">
            <a:extLst>
              <a:ext uri="{FF2B5EF4-FFF2-40B4-BE49-F238E27FC236}">
                <a16:creationId xmlns:a16="http://schemas.microsoft.com/office/drawing/2014/main" id="{A4812FC8-0F10-EEC6-1570-E15F5BAB32E1}"/>
              </a:ext>
            </a:extLst>
          </p:cNvPr>
          <p:cNvSpPr txBox="1"/>
          <p:nvPr/>
        </p:nvSpPr>
        <p:spPr>
          <a:xfrm>
            <a:off x="1140446" y="1540756"/>
            <a:ext cx="6099858" cy="307777"/>
          </a:xfrm>
          <a:prstGeom prst="rect">
            <a:avLst/>
          </a:prstGeom>
          <a:noFill/>
          <a:ln>
            <a:solidFill>
              <a:schemeClr val="bg1"/>
            </a:solidFill>
          </a:ln>
        </p:spPr>
        <p:txBody>
          <a:bodyPr wrap="square">
            <a:spAutoFit/>
          </a:bodyPr>
          <a:lstStyle/>
          <a:p>
            <a:r>
              <a:rPr lang="en-US" sz="1400" dirty="0" err="1">
                <a:solidFill>
                  <a:schemeClr val="bg1"/>
                </a:solidFill>
              </a:rPr>
              <a:t>npm</a:t>
            </a:r>
            <a:r>
              <a:rPr lang="en-US" sz="1400" dirty="0">
                <a:solidFill>
                  <a:schemeClr val="bg1"/>
                </a:solidFill>
              </a:rPr>
              <a:t> </a:t>
            </a:r>
            <a:r>
              <a:rPr lang="en-US" sz="1400" dirty="0" err="1">
                <a:solidFill>
                  <a:schemeClr val="bg1"/>
                </a:solidFill>
              </a:rPr>
              <a:t>i</a:t>
            </a:r>
            <a:r>
              <a:rPr lang="en-US" sz="1400" dirty="0">
                <a:solidFill>
                  <a:schemeClr val="bg1"/>
                </a:solidFill>
              </a:rPr>
              <a:t> </a:t>
            </a:r>
            <a:r>
              <a:rPr lang="en-US" sz="1400" dirty="0" err="1">
                <a:solidFill>
                  <a:schemeClr val="bg1"/>
                </a:solidFill>
              </a:rPr>
              <a:t>kafkajs</a:t>
            </a:r>
            <a:r>
              <a:rPr lang="en-US" sz="1400" dirty="0">
                <a:solidFill>
                  <a:schemeClr val="bg1"/>
                </a:solidFill>
              </a:rPr>
              <a:t> -d</a:t>
            </a:r>
          </a:p>
        </p:txBody>
      </p:sp>
      <p:sp>
        <p:nvSpPr>
          <p:cNvPr id="13" name="TextBox 12">
            <a:extLst>
              <a:ext uri="{FF2B5EF4-FFF2-40B4-BE49-F238E27FC236}">
                <a16:creationId xmlns:a16="http://schemas.microsoft.com/office/drawing/2014/main" id="{3DF473B3-0B9E-8843-C052-BE3E8A0CD36E}"/>
              </a:ext>
            </a:extLst>
          </p:cNvPr>
          <p:cNvSpPr txBox="1"/>
          <p:nvPr/>
        </p:nvSpPr>
        <p:spPr>
          <a:xfrm>
            <a:off x="1140446" y="2370728"/>
            <a:ext cx="6096000" cy="1384995"/>
          </a:xfrm>
          <a:prstGeom prst="rect">
            <a:avLst/>
          </a:prstGeom>
          <a:noFill/>
          <a:ln>
            <a:solidFill>
              <a:schemeClr val="bg1"/>
            </a:solidFill>
          </a:ln>
        </p:spPr>
        <p:txBody>
          <a:bodyPr wrap="square">
            <a:spAutoFit/>
          </a:bodyPr>
          <a:lstStyle/>
          <a:p>
            <a:r>
              <a:rPr lang="en-GB" sz="1400" b="1" i="0" dirty="0" err="1">
                <a:solidFill>
                  <a:srgbClr val="333333"/>
                </a:solidFill>
                <a:effectLst/>
                <a:latin typeface="SFMono-Regular"/>
              </a:rPr>
              <a:t>const</a:t>
            </a:r>
            <a:r>
              <a:rPr lang="en-GB" sz="1400" b="0" i="0" dirty="0">
                <a:solidFill>
                  <a:srgbClr val="000000"/>
                </a:solidFill>
                <a:effectLst/>
                <a:latin typeface="SFMono-Regular"/>
              </a:rPr>
              <a:t> { Kafka } = </a:t>
            </a:r>
            <a:r>
              <a:rPr lang="en-GB" sz="1400" b="0" i="0" dirty="0">
                <a:solidFill>
                  <a:srgbClr val="0086B3"/>
                </a:solidFill>
                <a:effectLst/>
                <a:latin typeface="SFMono-Regular"/>
              </a:rPr>
              <a:t>require</a:t>
            </a:r>
            <a:r>
              <a:rPr lang="en-GB" sz="1400" b="0" i="0" dirty="0">
                <a:solidFill>
                  <a:srgbClr val="000000"/>
                </a:solidFill>
                <a:effectLst/>
                <a:latin typeface="SFMono-Regular"/>
              </a:rPr>
              <a:t>(</a:t>
            </a:r>
            <a:r>
              <a:rPr lang="en-GB" sz="1400" b="0" i="0" dirty="0">
                <a:solidFill>
                  <a:srgbClr val="DD1144"/>
                </a:solidFill>
                <a:effectLst/>
                <a:latin typeface="SFMono-Regular"/>
              </a:rPr>
              <a:t>'</a:t>
            </a:r>
            <a:r>
              <a:rPr lang="en-GB" sz="1400" b="0" i="0" dirty="0" err="1">
                <a:solidFill>
                  <a:srgbClr val="DD1144"/>
                </a:solidFill>
                <a:effectLst/>
                <a:latin typeface="SFMono-Regular"/>
              </a:rPr>
              <a:t>kafkajs</a:t>
            </a:r>
            <a:r>
              <a:rPr lang="en-GB" sz="1400" b="0" i="0" dirty="0">
                <a:solidFill>
                  <a:srgbClr val="DD1144"/>
                </a:solidFill>
                <a:effectLst/>
                <a:latin typeface="SFMono-Regular"/>
              </a:rPr>
              <a:t>’</a:t>
            </a:r>
            <a:r>
              <a:rPr lang="en-GB" sz="1400" b="0" i="0" dirty="0">
                <a:solidFill>
                  <a:srgbClr val="000000"/>
                </a:solidFill>
                <a:effectLst/>
                <a:latin typeface="SFMono-Regular"/>
              </a:rPr>
              <a:t>);</a:t>
            </a:r>
          </a:p>
          <a:p>
            <a:endParaRPr lang="en-GB" sz="1400" b="1" i="0" dirty="0">
              <a:solidFill>
                <a:srgbClr val="333333"/>
              </a:solidFill>
              <a:effectLst/>
              <a:latin typeface="SFMono-Regular"/>
            </a:endParaRPr>
          </a:p>
          <a:p>
            <a:r>
              <a:rPr lang="en-GB" sz="1400" b="1" i="0" dirty="0" err="1">
                <a:solidFill>
                  <a:srgbClr val="333333"/>
                </a:solidFill>
                <a:effectLst/>
                <a:latin typeface="SFMono-Regular"/>
              </a:rPr>
              <a:t>const</a:t>
            </a:r>
            <a:r>
              <a:rPr lang="en-GB" sz="1400" b="0" i="0" dirty="0">
                <a:solidFill>
                  <a:srgbClr val="000000"/>
                </a:solidFill>
                <a:effectLst/>
                <a:latin typeface="SFMono-Regular"/>
              </a:rPr>
              <a:t> </a:t>
            </a:r>
            <a:r>
              <a:rPr lang="en-GB" sz="1400" b="0" i="0" dirty="0" err="1">
                <a:solidFill>
                  <a:srgbClr val="000000"/>
                </a:solidFill>
                <a:effectLst/>
                <a:latin typeface="SFMono-Regular"/>
              </a:rPr>
              <a:t>kafka</a:t>
            </a:r>
            <a:r>
              <a:rPr lang="en-GB" sz="1400" b="0" i="0" dirty="0">
                <a:solidFill>
                  <a:srgbClr val="000000"/>
                </a:solidFill>
                <a:effectLst/>
                <a:latin typeface="SFMono-Regular"/>
              </a:rPr>
              <a:t> = </a:t>
            </a:r>
            <a:r>
              <a:rPr lang="en-GB" sz="1400" b="1" i="0" dirty="0">
                <a:solidFill>
                  <a:srgbClr val="333333"/>
                </a:solidFill>
                <a:effectLst/>
                <a:latin typeface="SFMono-Regular"/>
              </a:rPr>
              <a:t>new</a:t>
            </a:r>
            <a:r>
              <a:rPr lang="en-GB" sz="1400" b="0" i="0" dirty="0">
                <a:solidFill>
                  <a:srgbClr val="000000"/>
                </a:solidFill>
                <a:effectLst/>
                <a:latin typeface="SFMono-Regular"/>
              </a:rPr>
              <a:t> Kafka({ </a:t>
            </a:r>
          </a:p>
          <a:p>
            <a:r>
              <a:rPr lang="en-GB" sz="1400" b="0" i="0" dirty="0">
                <a:solidFill>
                  <a:srgbClr val="000000"/>
                </a:solidFill>
                <a:effectLst/>
                <a:latin typeface="SFMono-Regular"/>
              </a:rPr>
              <a:t>    </a:t>
            </a:r>
            <a:r>
              <a:rPr lang="en-GB" sz="1400" b="0" i="0" dirty="0" err="1">
                <a:solidFill>
                  <a:srgbClr val="000000"/>
                </a:solidFill>
                <a:effectLst/>
                <a:latin typeface="SFMono-Regular"/>
              </a:rPr>
              <a:t>clientId</a:t>
            </a:r>
            <a:r>
              <a:rPr lang="en-GB" sz="1400" b="0" i="0" dirty="0">
                <a:solidFill>
                  <a:srgbClr val="000000"/>
                </a:solidFill>
                <a:effectLst/>
                <a:latin typeface="SFMono-Regular"/>
              </a:rPr>
              <a:t>: </a:t>
            </a:r>
            <a:r>
              <a:rPr lang="en-GB" sz="1400" dirty="0">
                <a:solidFill>
                  <a:srgbClr val="DD1144"/>
                </a:solidFill>
                <a:latin typeface="SFMono-Regular"/>
              </a:rPr>
              <a:t>'</a:t>
            </a:r>
            <a:r>
              <a:rPr lang="en-GB" sz="1400" dirty="0" err="1">
                <a:solidFill>
                  <a:srgbClr val="DD1144"/>
                </a:solidFill>
                <a:latin typeface="SFMono-Regular"/>
              </a:rPr>
              <a:t>kafka</a:t>
            </a:r>
            <a:r>
              <a:rPr lang="en-GB" sz="1400" dirty="0">
                <a:solidFill>
                  <a:srgbClr val="DD1144"/>
                </a:solidFill>
                <a:latin typeface="SFMono-Regular"/>
              </a:rPr>
              <a:t>-fund'</a:t>
            </a:r>
            <a:r>
              <a:rPr lang="en-GB" sz="1400" b="0" i="0" dirty="0">
                <a:solidFill>
                  <a:srgbClr val="000000"/>
                </a:solidFill>
                <a:effectLst/>
                <a:latin typeface="SFMono-Regular"/>
              </a:rPr>
              <a:t>, </a:t>
            </a:r>
          </a:p>
          <a:p>
            <a:r>
              <a:rPr lang="en-GB" sz="1400" dirty="0">
                <a:solidFill>
                  <a:srgbClr val="000000"/>
                </a:solidFill>
                <a:latin typeface="SFMono-Regular"/>
              </a:rPr>
              <a:t>    </a:t>
            </a:r>
            <a:r>
              <a:rPr lang="en-GB" sz="1400" b="0" i="0" dirty="0">
                <a:solidFill>
                  <a:srgbClr val="000000"/>
                </a:solidFill>
                <a:effectLst/>
                <a:latin typeface="SFMono-Regular"/>
              </a:rPr>
              <a:t>brokers: [</a:t>
            </a:r>
            <a:r>
              <a:rPr lang="en-GB" sz="1400" dirty="0">
                <a:solidFill>
                  <a:srgbClr val="DD1144"/>
                </a:solidFill>
                <a:latin typeface="SFMono-Regular"/>
              </a:rPr>
              <a:t>'localhost</a:t>
            </a:r>
            <a:r>
              <a:rPr lang="en-GB" sz="1400" b="0" i="0" dirty="0">
                <a:solidFill>
                  <a:srgbClr val="DD1144"/>
                </a:solidFill>
                <a:effectLst/>
                <a:latin typeface="SFMono-Regular"/>
              </a:rPr>
              <a:t>:9092</a:t>
            </a:r>
            <a:r>
              <a:rPr lang="en-GB" sz="1400" dirty="0">
                <a:solidFill>
                  <a:srgbClr val="DD1144"/>
                </a:solidFill>
                <a:latin typeface="SFMono-Regular"/>
              </a:rPr>
              <a:t>'</a:t>
            </a:r>
            <a:r>
              <a:rPr lang="en-GB" sz="1400" dirty="0">
                <a:solidFill>
                  <a:schemeClr val="bg1"/>
                </a:solidFill>
                <a:latin typeface="SFMono-Regular"/>
              </a:rPr>
              <a:t>]</a:t>
            </a:r>
            <a:r>
              <a:rPr lang="en-GB" sz="1400" b="0" i="0" dirty="0">
                <a:solidFill>
                  <a:srgbClr val="000000"/>
                </a:solidFill>
                <a:effectLst/>
                <a:latin typeface="SFMono-Regular"/>
              </a:rPr>
              <a:t>, </a:t>
            </a:r>
          </a:p>
          <a:p>
            <a:r>
              <a:rPr lang="en-GB" sz="1400" b="0" i="0" dirty="0">
                <a:solidFill>
                  <a:srgbClr val="000000"/>
                </a:solidFill>
                <a:effectLst/>
                <a:latin typeface="SFMono-Regular"/>
              </a:rPr>
              <a:t>});</a:t>
            </a:r>
            <a:endParaRPr lang="en-US" sz="1400" dirty="0"/>
          </a:p>
        </p:txBody>
      </p:sp>
      <p:sp>
        <p:nvSpPr>
          <p:cNvPr id="15" name="TextBox 14">
            <a:extLst>
              <a:ext uri="{FF2B5EF4-FFF2-40B4-BE49-F238E27FC236}">
                <a16:creationId xmlns:a16="http://schemas.microsoft.com/office/drawing/2014/main" id="{28D8D580-314F-7EA6-4955-7CD1EDAC1092}"/>
              </a:ext>
            </a:extLst>
          </p:cNvPr>
          <p:cNvSpPr txBox="1"/>
          <p:nvPr/>
        </p:nvSpPr>
        <p:spPr>
          <a:xfrm>
            <a:off x="1140446" y="4157856"/>
            <a:ext cx="6096000" cy="1815882"/>
          </a:xfrm>
          <a:prstGeom prst="rect">
            <a:avLst/>
          </a:prstGeom>
          <a:noFill/>
          <a:ln>
            <a:solidFill>
              <a:schemeClr val="bg1"/>
            </a:solidFill>
          </a:ln>
        </p:spPr>
        <p:txBody>
          <a:bodyPr wrap="square">
            <a:spAutoFit/>
          </a:bodyPr>
          <a:lstStyle/>
          <a:p>
            <a:r>
              <a:rPr lang="en-GB" sz="1400" b="1" i="0" dirty="0" err="1">
                <a:solidFill>
                  <a:srgbClr val="333333"/>
                </a:solidFill>
                <a:effectLst/>
                <a:latin typeface="SFMono-Regular"/>
              </a:rPr>
              <a:t>const</a:t>
            </a:r>
            <a:r>
              <a:rPr lang="en-GB" sz="1400" b="0" i="0" dirty="0">
                <a:solidFill>
                  <a:srgbClr val="000000"/>
                </a:solidFill>
                <a:effectLst/>
                <a:latin typeface="SFMono-Regular"/>
              </a:rPr>
              <a:t> producer = </a:t>
            </a:r>
            <a:r>
              <a:rPr lang="en-GB" sz="1400" b="0" i="0" dirty="0" err="1">
                <a:solidFill>
                  <a:srgbClr val="000000"/>
                </a:solidFill>
                <a:effectLst/>
                <a:latin typeface="SFMono-Regular"/>
              </a:rPr>
              <a:t>kafka.producer</a:t>
            </a:r>
            <a:r>
              <a:rPr lang="en-GB" sz="1400" b="0" i="0" dirty="0">
                <a:solidFill>
                  <a:srgbClr val="000000"/>
                </a:solidFill>
                <a:effectLst/>
                <a:latin typeface="SFMono-Regular"/>
              </a:rPr>
              <a:t>();</a:t>
            </a:r>
          </a:p>
          <a:p>
            <a:endParaRPr lang="en-GB" sz="1400" dirty="0">
              <a:solidFill>
                <a:srgbClr val="000000"/>
              </a:solidFill>
              <a:latin typeface="SFMono-Regular"/>
            </a:endParaRPr>
          </a:p>
          <a:p>
            <a:r>
              <a:rPr lang="en-GB" sz="1400" b="1" i="0" dirty="0">
                <a:solidFill>
                  <a:srgbClr val="333333"/>
                </a:solidFill>
                <a:effectLst/>
                <a:latin typeface="SFMono-Regular"/>
              </a:rPr>
              <a:t>await</a:t>
            </a:r>
            <a:r>
              <a:rPr lang="en-GB" sz="1400" b="0" i="0" dirty="0">
                <a:solidFill>
                  <a:srgbClr val="000000"/>
                </a:solidFill>
                <a:effectLst/>
                <a:latin typeface="SFMono-Regular"/>
              </a:rPr>
              <a:t> </a:t>
            </a:r>
            <a:r>
              <a:rPr lang="en-GB" sz="1400" b="0" i="0" dirty="0" err="1">
                <a:solidFill>
                  <a:srgbClr val="000000"/>
                </a:solidFill>
                <a:effectLst/>
                <a:latin typeface="SFMono-Regular"/>
              </a:rPr>
              <a:t>producer.connect</a:t>
            </a:r>
            <a:r>
              <a:rPr lang="en-GB" sz="1400" b="0" i="0" dirty="0">
                <a:solidFill>
                  <a:srgbClr val="000000"/>
                </a:solidFill>
                <a:effectLst/>
                <a:latin typeface="SFMono-Regular"/>
              </a:rPr>
              <a:t>();</a:t>
            </a:r>
          </a:p>
          <a:p>
            <a:r>
              <a:rPr lang="en-GB" sz="1400" b="1" i="0" dirty="0">
                <a:solidFill>
                  <a:srgbClr val="333333"/>
                </a:solidFill>
                <a:effectLst/>
                <a:latin typeface="SFMono-Regular"/>
              </a:rPr>
              <a:t>await</a:t>
            </a:r>
            <a:r>
              <a:rPr lang="en-GB" sz="1400" b="0" i="0" dirty="0">
                <a:solidFill>
                  <a:srgbClr val="000000"/>
                </a:solidFill>
                <a:effectLst/>
                <a:latin typeface="SFMono-Regular"/>
              </a:rPr>
              <a:t> </a:t>
            </a:r>
            <a:r>
              <a:rPr lang="en-GB" sz="1400" b="0" i="0" dirty="0" err="1">
                <a:solidFill>
                  <a:srgbClr val="000000"/>
                </a:solidFill>
                <a:effectLst/>
                <a:latin typeface="SFMono-Regular"/>
              </a:rPr>
              <a:t>producer.send</a:t>
            </a:r>
            <a:r>
              <a:rPr lang="en-GB" sz="1400" b="0" i="0" dirty="0">
                <a:solidFill>
                  <a:srgbClr val="000000"/>
                </a:solidFill>
                <a:effectLst/>
                <a:latin typeface="SFMono-Regular"/>
              </a:rPr>
              <a:t>({ </a:t>
            </a:r>
          </a:p>
          <a:p>
            <a:r>
              <a:rPr lang="en-GB" sz="1400" b="0" i="0" dirty="0">
                <a:solidFill>
                  <a:srgbClr val="000000"/>
                </a:solidFill>
                <a:effectLst/>
                <a:latin typeface="SFMono-Regular"/>
              </a:rPr>
              <a:t>    topic: </a:t>
            </a:r>
            <a:r>
              <a:rPr lang="en-GB" sz="1400" dirty="0">
                <a:solidFill>
                  <a:srgbClr val="DD1144"/>
                </a:solidFill>
                <a:latin typeface="SFMono-Regular"/>
              </a:rPr>
              <a:t>'test-topic'</a:t>
            </a:r>
            <a:r>
              <a:rPr lang="en-GB" sz="1400" b="0" i="0" dirty="0">
                <a:solidFill>
                  <a:srgbClr val="000000"/>
                </a:solidFill>
                <a:effectLst/>
                <a:latin typeface="SFMono-Regular"/>
              </a:rPr>
              <a:t>, </a:t>
            </a:r>
          </a:p>
          <a:p>
            <a:r>
              <a:rPr lang="en-GB" sz="1400" dirty="0">
                <a:solidFill>
                  <a:srgbClr val="000000"/>
                </a:solidFill>
                <a:latin typeface="SFMono-Regular"/>
              </a:rPr>
              <a:t>    </a:t>
            </a:r>
            <a:r>
              <a:rPr lang="en-GB" sz="1400" b="0" i="0" dirty="0">
                <a:solidFill>
                  <a:srgbClr val="000000"/>
                </a:solidFill>
                <a:effectLst/>
                <a:latin typeface="SFMono-Regular"/>
              </a:rPr>
              <a:t>messages: [ { value: </a:t>
            </a:r>
            <a:r>
              <a:rPr lang="en-GB" sz="1400" b="0" i="0" dirty="0">
                <a:solidFill>
                  <a:srgbClr val="DD1144"/>
                </a:solidFill>
                <a:effectLst/>
                <a:latin typeface="SFMono-Regular"/>
              </a:rPr>
              <a:t>'Hello </a:t>
            </a:r>
            <a:r>
              <a:rPr lang="en-GB" sz="1400" b="0" i="0" dirty="0" err="1">
                <a:solidFill>
                  <a:srgbClr val="DD1144"/>
                </a:solidFill>
                <a:effectLst/>
                <a:latin typeface="SFMono-Regular"/>
              </a:rPr>
              <a:t>KafkaJS</a:t>
            </a:r>
            <a:r>
              <a:rPr lang="en-GB" sz="1400" b="0" i="0" dirty="0">
                <a:solidFill>
                  <a:srgbClr val="DD1144"/>
                </a:solidFill>
                <a:effectLst/>
                <a:latin typeface="SFMono-Regular"/>
              </a:rPr>
              <a:t> user!'</a:t>
            </a:r>
            <a:r>
              <a:rPr lang="en-GB" sz="1400" b="0" i="0" dirty="0">
                <a:solidFill>
                  <a:srgbClr val="000000"/>
                </a:solidFill>
                <a:effectLst/>
                <a:latin typeface="SFMono-Regular"/>
              </a:rPr>
              <a:t> }, ], </a:t>
            </a:r>
          </a:p>
          <a:p>
            <a:r>
              <a:rPr lang="en-GB" sz="1400" b="0" i="0" dirty="0">
                <a:solidFill>
                  <a:srgbClr val="000000"/>
                </a:solidFill>
                <a:effectLst/>
                <a:latin typeface="SFMono-Regular"/>
              </a:rPr>
              <a:t>});</a:t>
            </a:r>
          </a:p>
          <a:p>
            <a:r>
              <a:rPr lang="en-GB" sz="1400" b="1" i="0" dirty="0">
                <a:solidFill>
                  <a:srgbClr val="333333"/>
                </a:solidFill>
                <a:effectLst/>
                <a:latin typeface="SFMono-Regular"/>
              </a:rPr>
              <a:t>await</a:t>
            </a:r>
            <a:r>
              <a:rPr lang="en-GB" sz="1400" b="0" i="0" dirty="0">
                <a:solidFill>
                  <a:srgbClr val="000000"/>
                </a:solidFill>
                <a:effectLst/>
                <a:latin typeface="SFMono-Regular"/>
              </a:rPr>
              <a:t> </a:t>
            </a:r>
            <a:r>
              <a:rPr lang="en-GB" sz="1400" b="0" i="0" dirty="0" err="1">
                <a:solidFill>
                  <a:srgbClr val="000000"/>
                </a:solidFill>
                <a:effectLst/>
                <a:latin typeface="SFMono-Regular"/>
              </a:rPr>
              <a:t>producer.disconnect</a:t>
            </a:r>
            <a:r>
              <a:rPr lang="en-GB" sz="1400" b="0" i="0" dirty="0">
                <a:solidFill>
                  <a:srgbClr val="000000"/>
                </a:solidFill>
                <a:effectLst/>
                <a:latin typeface="SFMono-Regular"/>
              </a:rPr>
              <a:t>();</a:t>
            </a:r>
            <a:endParaRPr lang="en-US" sz="1400" dirty="0"/>
          </a:p>
        </p:txBody>
      </p:sp>
    </p:spTree>
    <p:extLst>
      <p:ext uri="{BB962C8B-B14F-4D97-AF65-F5344CB8AC3E}">
        <p14:creationId xmlns:p14="http://schemas.microsoft.com/office/powerpoint/2010/main" val="189943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5E54C1-8E02-7C84-48B4-B528D51C19C8}"/>
              </a:ext>
            </a:extLst>
          </p:cNvPr>
          <p:cNvSpPr>
            <a:spLocks noGrp="1"/>
          </p:cNvSpPr>
          <p:nvPr>
            <p:ph type="title"/>
          </p:nvPr>
        </p:nvSpPr>
        <p:spPr/>
        <p:txBody>
          <a:bodyPr/>
          <a:lstStyle/>
          <a:p>
            <a:r>
              <a:rPr lang="en-US" dirty="0"/>
              <a:t>Getting Started (2)</a:t>
            </a:r>
          </a:p>
        </p:txBody>
      </p:sp>
      <p:sp>
        <p:nvSpPr>
          <p:cNvPr id="7" name="Text Placeholder 6">
            <a:extLst>
              <a:ext uri="{FF2B5EF4-FFF2-40B4-BE49-F238E27FC236}">
                <a16:creationId xmlns:a16="http://schemas.microsoft.com/office/drawing/2014/main" id="{ABBF1CD6-F7EE-9179-961A-C13ADBB50E44}"/>
              </a:ext>
            </a:extLst>
          </p:cNvPr>
          <p:cNvSpPr>
            <a:spLocks noGrp="1"/>
          </p:cNvSpPr>
          <p:nvPr>
            <p:ph type="body" sz="quarter" idx="11"/>
          </p:nvPr>
        </p:nvSpPr>
        <p:spPr/>
        <p:txBody>
          <a:bodyPr/>
          <a:lstStyle/>
          <a:p>
            <a:r>
              <a:rPr lang="en-GB" dirty="0"/>
              <a:t>Finally, to verify that our message has indeed been produced to the topic, let's create a consumer to consume our message:</a:t>
            </a:r>
            <a:endParaRPr lang="en-US" dirty="0"/>
          </a:p>
          <a:p>
            <a:endParaRPr lang="en-US" dirty="0"/>
          </a:p>
          <a:p>
            <a:endParaRPr lang="en-US" dirty="0"/>
          </a:p>
        </p:txBody>
      </p:sp>
      <p:sp>
        <p:nvSpPr>
          <p:cNvPr id="8" name="TextBox 7">
            <a:extLst>
              <a:ext uri="{FF2B5EF4-FFF2-40B4-BE49-F238E27FC236}">
                <a16:creationId xmlns:a16="http://schemas.microsoft.com/office/drawing/2014/main" id="{50CD3608-6139-C6D4-14E1-CB9F04EE07C0}"/>
              </a:ext>
            </a:extLst>
          </p:cNvPr>
          <p:cNvSpPr txBox="1"/>
          <p:nvPr/>
        </p:nvSpPr>
        <p:spPr>
          <a:xfrm>
            <a:off x="1159191" y="1818814"/>
            <a:ext cx="7509679" cy="3416320"/>
          </a:xfrm>
          <a:prstGeom prst="rect">
            <a:avLst/>
          </a:prstGeom>
          <a:noFill/>
          <a:ln>
            <a:solidFill>
              <a:schemeClr val="bg1"/>
            </a:solidFill>
          </a:ln>
        </p:spPr>
        <p:txBody>
          <a:bodyPr wrap="square">
            <a:spAutoFit/>
          </a:bodyPr>
          <a:lstStyle/>
          <a:p>
            <a:r>
              <a:rPr lang="en-GB" b="1" i="0" dirty="0" err="1">
                <a:solidFill>
                  <a:srgbClr val="333333"/>
                </a:solidFill>
                <a:effectLst/>
                <a:latin typeface="SFMono-Regular"/>
              </a:rPr>
              <a:t>const</a:t>
            </a:r>
            <a:r>
              <a:rPr lang="en-GB" b="0" i="0" dirty="0">
                <a:solidFill>
                  <a:srgbClr val="000000"/>
                </a:solidFill>
                <a:effectLst/>
                <a:latin typeface="SFMono-Regular"/>
              </a:rPr>
              <a:t> consumer = </a:t>
            </a:r>
            <a:r>
              <a:rPr lang="en-GB" b="0" i="0" dirty="0" err="1">
                <a:solidFill>
                  <a:srgbClr val="000000"/>
                </a:solidFill>
                <a:effectLst/>
                <a:latin typeface="SFMono-Regular"/>
              </a:rPr>
              <a:t>kafka.consumer</a:t>
            </a:r>
            <a:r>
              <a:rPr lang="en-GB" b="0" i="0" dirty="0">
                <a:solidFill>
                  <a:srgbClr val="000000"/>
                </a:solidFill>
                <a:effectLst/>
                <a:latin typeface="SFMono-Regular"/>
              </a:rPr>
              <a:t>({ </a:t>
            </a:r>
            <a:r>
              <a:rPr lang="en-GB" b="0" i="0" dirty="0" err="1">
                <a:solidFill>
                  <a:srgbClr val="000000"/>
                </a:solidFill>
                <a:effectLst/>
                <a:latin typeface="SFMono-Regular"/>
              </a:rPr>
              <a:t>groupId</a:t>
            </a:r>
            <a:r>
              <a:rPr lang="en-GB" b="0" i="0" dirty="0">
                <a:solidFill>
                  <a:srgbClr val="000000"/>
                </a:solidFill>
                <a:effectLst/>
                <a:latin typeface="SFMono-Regular"/>
              </a:rPr>
              <a:t>: </a:t>
            </a:r>
            <a:r>
              <a:rPr lang="en-GB" b="0" i="0" dirty="0">
                <a:solidFill>
                  <a:srgbClr val="DD1144"/>
                </a:solidFill>
                <a:effectLst/>
                <a:latin typeface="SFMono-Regular"/>
              </a:rPr>
              <a:t>'test-group’</a:t>
            </a:r>
            <a:r>
              <a:rPr lang="en-GB" b="0" i="0" dirty="0">
                <a:solidFill>
                  <a:srgbClr val="000000"/>
                </a:solidFill>
                <a:effectLst/>
                <a:latin typeface="SFMono-Regular"/>
              </a:rPr>
              <a:t> });</a:t>
            </a:r>
          </a:p>
          <a:p>
            <a:endParaRPr lang="en-GB" b="1" i="0" dirty="0">
              <a:solidFill>
                <a:srgbClr val="333333"/>
              </a:solidFill>
              <a:effectLst/>
              <a:latin typeface="SFMono-Regular"/>
            </a:endParaRPr>
          </a:p>
          <a:p>
            <a:r>
              <a:rPr lang="en-GB" b="1" i="0" dirty="0">
                <a:solidFill>
                  <a:srgbClr val="333333"/>
                </a:solidFill>
                <a:effectLst/>
                <a:latin typeface="SFMono-Regular"/>
              </a:rPr>
              <a:t>await</a:t>
            </a:r>
            <a:r>
              <a:rPr lang="en-GB" b="0" i="0" dirty="0">
                <a:solidFill>
                  <a:srgbClr val="000000"/>
                </a:solidFill>
                <a:effectLst/>
                <a:latin typeface="SFMono-Regular"/>
              </a:rPr>
              <a:t> </a:t>
            </a:r>
            <a:r>
              <a:rPr lang="en-GB" b="0" i="0" dirty="0" err="1">
                <a:solidFill>
                  <a:srgbClr val="000000"/>
                </a:solidFill>
                <a:effectLst/>
                <a:latin typeface="SFMono-Regular"/>
              </a:rPr>
              <a:t>consumer.connect</a:t>
            </a:r>
            <a:r>
              <a:rPr lang="en-GB" b="0" i="0" dirty="0">
                <a:solidFill>
                  <a:srgbClr val="000000"/>
                </a:solidFill>
                <a:effectLst/>
                <a:latin typeface="SFMono-Regular"/>
              </a:rPr>
              <a:t>();</a:t>
            </a:r>
          </a:p>
          <a:p>
            <a:r>
              <a:rPr lang="en-GB" b="1" i="0" dirty="0">
                <a:solidFill>
                  <a:srgbClr val="333333"/>
                </a:solidFill>
                <a:effectLst/>
                <a:latin typeface="SFMono-Regular"/>
              </a:rPr>
              <a:t>await</a:t>
            </a:r>
            <a:r>
              <a:rPr lang="en-GB" b="0" i="0" dirty="0">
                <a:solidFill>
                  <a:srgbClr val="000000"/>
                </a:solidFill>
                <a:effectLst/>
                <a:latin typeface="SFMono-Regular"/>
              </a:rPr>
              <a:t> </a:t>
            </a:r>
            <a:r>
              <a:rPr lang="en-GB" b="0" i="0" dirty="0" err="1">
                <a:solidFill>
                  <a:srgbClr val="000000"/>
                </a:solidFill>
                <a:effectLst/>
                <a:latin typeface="SFMono-Regular"/>
              </a:rPr>
              <a:t>consumer.subscribe</a:t>
            </a:r>
            <a:r>
              <a:rPr lang="en-GB" b="0" i="0" dirty="0">
                <a:solidFill>
                  <a:srgbClr val="000000"/>
                </a:solidFill>
                <a:effectLst/>
                <a:latin typeface="SFMono-Regular"/>
              </a:rPr>
              <a:t>({ topic: </a:t>
            </a:r>
            <a:r>
              <a:rPr lang="en-GB" b="0" i="0" dirty="0">
                <a:solidFill>
                  <a:srgbClr val="DD1144"/>
                </a:solidFill>
                <a:effectLst/>
                <a:latin typeface="SFMono-Regular"/>
              </a:rPr>
              <a:t>'test-topic'</a:t>
            </a:r>
            <a:r>
              <a:rPr lang="en-GB" b="0" i="0" dirty="0">
                <a:solidFill>
                  <a:srgbClr val="000000"/>
                </a:solidFill>
                <a:effectLst/>
                <a:latin typeface="SFMono-Regular"/>
              </a:rPr>
              <a:t>, </a:t>
            </a:r>
            <a:r>
              <a:rPr lang="en-GB" b="0" i="0" dirty="0" err="1">
                <a:solidFill>
                  <a:srgbClr val="000000"/>
                </a:solidFill>
                <a:effectLst/>
                <a:latin typeface="SFMono-Regular"/>
              </a:rPr>
              <a:t>fromBeginning</a:t>
            </a:r>
            <a:r>
              <a:rPr lang="en-GB" b="0" i="0" dirty="0">
                <a:solidFill>
                  <a:srgbClr val="000000"/>
                </a:solidFill>
                <a:effectLst/>
                <a:latin typeface="SFMono-Regular"/>
              </a:rPr>
              <a:t>: </a:t>
            </a:r>
            <a:r>
              <a:rPr lang="en-GB" b="0" i="0" dirty="0">
                <a:solidFill>
                  <a:srgbClr val="008080"/>
                </a:solidFill>
                <a:effectLst/>
                <a:latin typeface="SFMono-Regular"/>
              </a:rPr>
              <a:t>true</a:t>
            </a:r>
            <a:r>
              <a:rPr lang="en-GB" b="0" i="0" dirty="0">
                <a:solidFill>
                  <a:srgbClr val="000000"/>
                </a:solidFill>
                <a:effectLst/>
                <a:latin typeface="SFMono-Regular"/>
              </a:rPr>
              <a:t> });</a:t>
            </a:r>
          </a:p>
          <a:p>
            <a:endParaRPr lang="en-GB" dirty="0">
              <a:solidFill>
                <a:srgbClr val="000000"/>
              </a:solidFill>
              <a:latin typeface="SFMono-Regular"/>
            </a:endParaRPr>
          </a:p>
          <a:p>
            <a:r>
              <a:rPr lang="en-GB" b="1" i="0" dirty="0">
                <a:solidFill>
                  <a:srgbClr val="333333"/>
                </a:solidFill>
                <a:effectLst/>
                <a:latin typeface="SFMono-Regular"/>
              </a:rPr>
              <a:t>await</a:t>
            </a:r>
            <a:r>
              <a:rPr lang="en-GB" b="0" i="0" dirty="0">
                <a:solidFill>
                  <a:srgbClr val="000000"/>
                </a:solidFill>
                <a:effectLst/>
                <a:latin typeface="SFMono-Regular"/>
              </a:rPr>
              <a:t> </a:t>
            </a:r>
            <a:r>
              <a:rPr lang="en-GB" b="0" i="0" dirty="0" err="1">
                <a:solidFill>
                  <a:srgbClr val="000000"/>
                </a:solidFill>
                <a:effectLst/>
                <a:latin typeface="SFMono-Regular"/>
              </a:rPr>
              <a:t>consumer.run</a:t>
            </a:r>
            <a:r>
              <a:rPr lang="en-GB" b="0" i="0" dirty="0">
                <a:solidFill>
                  <a:srgbClr val="000000"/>
                </a:solidFill>
                <a:effectLst/>
                <a:latin typeface="SFMono-Regular"/>
              </a:rPr>
              <a:t>({</a:t>
            </a:r>
          </a:p>
          <a:p>
            <a:r>
              <a:rPr lang="en-GB" dirty="0">
                <a:solidFill>
                  <a:srgbClr val="000000"/>
                </a:solidFill>
                <a:latin typeface="SFMono-Regular"/>
              </a:rPr>
              <a:t>    </a:t>
            </a:r>
            <a:r>
              <a:rPr lang="en-GB" b="0" i="0" dirty="0" err="1">
                <a:solidFill>
                  <a:srgbClr val="000000"/>
                </a:solidFill>
                <a:effectLst/>
                <a:latin typeface="SFMono-Regular"/>
              </a:rPr>
              <a:t>eachMessage</a:t>
            </a:r>
            <a:r>
              <a:rPr lang="en-GB" b="0" i="0" dirty="0">
                <a:solidFill>
                  <a:srgbClr val="000000"/>
                </a:solidFill>
                <a:effectLst/>
                <a:latin typeface="SFMono-Regular"/>
              </a:rPr>
              <a:t>: </a:t>
            </a:r>
            <a:r>
              <a:rPr lang="en-GB" b="1" i="0" dirty="0">
                <a:solidFill>
                  <a:srgbClr val="333333"/>
                </a:solidFill>
                <a:effectLst/>
                <a:latin typeface="SFMono-Regular"/>
              </a:rPr>
              <a:t>async</a:t>
            </a:r>
            <a:r>
              <a:rPr lang="en-GB" b="0" i="0" dirty="0">
                <a:solidFill>
                  <a:srgbClr val="000000"/>
                </a:solidFill>
                <a:effectLst/>
                <a:latin typeface="SFMono-Regular"/>
              </a:rPr>
              <a:t> ({ topic, partition, message }) =&gt; { </a:t>
            </a:r>
          </a:p>
          <a:p>
            <a:r>
              <a:rPr lang="en-GB" dirty="0">
                <a:solidFill>
                  <a:srgbClr val="000000"/>
                </a:solidFill>
                <a:latin typeface="SFMono-Regular"/>
              </a:rPr>
              <a:t>        </a:t>
            </a:r>
            <a:r>
              <a:rPr lang="en-GB" b="0" i="0" dirty="0" err="1">
                <a:solidFill>
                  <a:srgbClr val="0086B3"/>
                </a:solidFill>
                <a:effectLst/>
                <a:latin typeface="SFMono-Regular"/>
              </a:rPr>
              <a:t>console</a:t>
            </a:r>
            <a:r>
              <a:rPr lang="en-GB" b="0" i="0" dirty="0" err="1">
                <a:solidFill>
                  <a:srgbClr val="000000"/>
                </a:solidFill>
                <a:effectLst/>
                <a:latin typeface="SFMono-Regular"/>
              </a:rPr>
              <a:t>.log</a:t>
            </a:r>
            <a:r>
              <a:rPr lang="en-GB" b="0" i="0" dirty="0">
                <a:solidFill>
                  <a:srgbClr val="000000"/>
                </a:solidFill>
                <a:effectLst/>
                <a:latin typeface="SFMono-Regular"/>
              </a:rPr>
              <a:t>({ </a:t>
            </a:r>
          </a:p>
          <a:p>
            <a:r>
              <a:rPr lang="en-GB" dirty="0">
                <a:solidFill>
                  <a:srgbClr val="000000"/>
                </a:solidFill>
                <a:latin typeface="SFMono-Regular"/>
              </a:rPr>
              <a:t>             </a:t>
            </a:r>
            <a:r>
              <a:rPr lang="en-GB" b="0" i="0" dirty="0">
                <a:solidFill>
                  <a:srgbClr val="000000"/>
                </a:solidFill>
                <a:effectLst/>
                <a:latin typeface="SFMono-Regular"/>
              </a:rPr>
              <a:t>value: </a:t>
            </a:r>
            <a:r>
              <a:rPr lang="en-GB" b="0" i="0" dirty="0" err="1">
                <a:solidFill>
                  <a:srgbClr val="000000"/>
                </a:solidFill>
                <a:effectLst/>
                <a:latin typeface="SFMono-Regular"/>
              </a:rPr>
              <a:t>message.value.toString</a:t>
            </a:r>
            <a:r>
              <a:rPr lang="en-GB" b="0" i="0" dirty="0">
                <a:solidFill>
                  <a:srgbClr val="000000"/>
                </a:solidFill>
                <a:effectLst/>
                <a:latin typeface="SFMono-Regular"/>
              </a:rPr>
              <a:t>(), </a:t>
            </a:r>
          </a:p>
          <a:p>
            <a:r>
              <a:rPr lang="en-GB" dirty="0">
                <a:solidFill>
                  <a:srgbClr val="000000"/>
                </a:solidFill>
                <a:latin typeface="SFMono-Regular"/>
              </a:rPr>
              <a:t>        </a:t>
            </a:r>
            <a:r>
              <a:rPr lang="en-GB" b="0" i="0" dirty="0">
                <a:solidFill>
                  <a:srgbClr val="000000"/>
                </a:solidFill>
                <a:effectLst/>
                <a:latin typeface="SFMono-Regular"/>
              </a:rPr>
              <a:t>}) </a:t>
            </a:r>
          </a:p>
          <a:p>
            <a:r>
              <a:rPr lang="en-GB" dirty="0">
                <a:solidFill>
                  <a:srgbClr val="000000"/>
                </a:solidFill>
                <a:latin typeface="SFMono-Regular"/>
              </a:rPr>
              <a:t>   </a:t>
            </a:r>
            <a:r>
              <a:rPr lang="en-GB" b="0" i="0" dirty="0">
                <a:solidFill>
                  <a:srgbClr val="000000"/>
                </a:solidFill>
                <a:effectLst/>
                <a:latin typeface="SFMono-Regular"/>
              </a:rPr>
              <a:t>}, </a:t>
            </a:r>
          </a:p>
          <a:p>
            <a:r>
              <a:rPr lang="en-GB" b="0" i="0" dirty="0">
                <a:solidFill>
                  <a:srgbClr val="000000"/>
                </a:solidFill>
                <a:effectLst/>
                <a:latin typeface="SFMono-Regular"/>
              </a:rPr>
              <a:t>});</a:t>
            </a:r>
            <a:endParaRPr lang="en-US" dirty="0"/>
          </a:p>
        </p:txBody>
      </p:sp>
    </p:spTree>
    <p:extLst>
      <p:ext uri="{BB962C8B-B14F-4D97-AF65-F5344CB8AC3E}">
        <p14:creationId xmlns:p14="http://schemas.microsoft.com/office/powerpoint/2010/main" val="5201259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E2305C-CF6E-750A-8DE1-0B7FF38950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3"/>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066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2C29-A37F-D312-3B1D-B1705F14741F}"/>
              </a:ext>
            </a:extLst>
          </p:cNvPr>
          <p:cNvSpPr>
            <a:spLocks noGrp="1"/>
          </p:cNvSpPr>
          <p:nvPr>
            <p:ph type="title"/>
          </p:nvPr>
        </p:nvSpPr>
        <p:spPr/>
        <p:txBody>
          <a:bodyPr/>
          <a:lstStyle/>
          <a:p>
            <a:r>
              <a:rPr lang="en-US" dirty="0"/>
              <a:t>Confluent Schema Registry</a:t>
            </a:r>
          </a:p>
        </p:txBody>
      </p:sp>
      <p:sp>
        <p:nvSpPr>
          <p:cNvPr id="3" name="Text Placeholder 2">
            <a:extLst>
              <a:ext uri="{FF2B5EF4-FFF2-40B4-BE49-F238E27FC236}">
                <a16:creationId xmlns:a16="http://schemas.microsoft.com/office/drawing/2014/main" id="{6F2141E3-7BE7-B2C4-5BA7-D596C60E10F7}"/>
              </a:ext>
            </a:extLst>
          </p:cNvPr>
          <p:cNvSpPr>
            <a:spLocks noGrp="1"/>
          </p:cNvSpPr>
          <p:nvPr>
            <p:ph type="body" sz="quarter" idx="11"/>
          </p:nvPr>
        </p:nvSpPr>
        <p:spPr/>
        <p:txBody>
          <a:bodyPr/>
          <a:lstStyle/>
          <a:p>
            <a:r>
              <a:rPr lang="en-GB" b="1" dirty="0"/>
              <a:t>confluent-schema-registry</a:t>
            </a:r>
            <a:r>
              <a:rPr lang="en-GB" dirty="0"/>
              <a:t> is a library that makes it easier to interact with the Confluent schema registry, it provides convenient methods to encode, decode and register new schemas using the Apache Avro, JSON Schema and </a:t>
            </a:r>
            <a:r>
              <a:rPr lang="en-GB" dirty="0" err="1"/>
              <a:t>Protobuf</a:t>
            </a:r>
            <a:r>
              <a:rPr lang="en-GB" dirty="0"/>
              <a:t> serialization formats and Confluent's </a:t>
            </a:r>
            <a:r>
              <a:rPr lang="en-GB" dirty="0">
                <a:hlinkClick r:id="rId2"/>
              </a:rPr>
              <a:t>wire format</a:t>
            </a:r>
            <a:r>
              <a:rPr lang="en-GB" dirty="0"/>
              <a:t>.</a:t>
            </a:r>
          </a:p>
          <a:p>
            <a:r>
              <a:rPr lang="en-GB" dirty="0"/>
              <a:t>Install: </a:t>
            </a:r>
            <a:r>
              <a:rPr lang="en-GB" i="1" dirty="0" err="1"/>
              <a:t>npm</a:t>
            </a:r>
            <a:r>
              <a:rPr lang="en-GB" i="1" dirty="0"/>
              <a:t> install @</a:t>
            </a:r>
            <a:r>
              <a:rPr lang="en-GB" i="1" dirty="0" err="1"/>
              <a:t>kafkajs</a:t>
            </a:r>
            <a:r>
              <a:rPr lang="en-GB" i="1" dirty="0"/>
              <a:t>/confluent-schema-registry</a:t>
            </a:r>
          </a:p>
        </p:txBody>
      </p:sp>
      <p:sp>
        <p:nvSpPr>
          <p:cNvPr id="5" name="TextBox 4">
            <a:extLst>
              <a:ext uri="{FF2B5EF4-FFF2-40B4-BE49-F238E27FC236}">
                <a16:creationId xmlns:a16="http://schemas.microsoft.com/office/drawing/2014/main" id="{C09AFD79-A887-DF87-6ECD-4F5BA5D1A77F}"/>
              </a:ext>
            </a:extLst>
          </p:cNvPr>
          <p:cNvSpPr txBox="1"/>
          <p:nvPr/>
        </p:nvSpPr>
        <p:spPr>
          <a:xfrm>
            <a:off x="1060580" y="2424642"/>
            <a:ext cx="10070634" cy="3816429"/>
          </a:xfrm>
          <a:prstGeom prst="rect">
            <a:avLst/>
          </a:prstGeom>
          <a:noFill/>
          <a:ln>
            <a:solidFill>
              <a:schemeClr val="bg1"/>
            </a:solidFill>
          </a:ln>
        </p:spPr>
        <p:txBody>
          <a:bodyPr wrap="square">
            <a:spAutoFit/>
          </a:bodyPr>
          <a:lstStyle/>
          <a:p>
            <a:r>
              <a:rPr lang="en-GB" sz="1400" b="1" i="0" dirty="0" err="1">
                <a:solidFill>
                  <a:srgbClr val="444444"/>
                </a:solidFill>
                <a:effectLst/>
                <a:latin typeface="SFMono-Regular"/>
              </a:rPr>
              <a:t>const</a:t>
            </a:r>
            <a:r>
              <a:rPr lang="en-GB" sz="1400" b="0" i="0" dirty="0">
                <a:solidFill>
                  <a:srgbClr val="444444"/>
                </a:solidFill>
                <a:effectLst/>
                <a:latin typeface="SFMono-Regular"/>
              </a:rPr>
              <a:t> path = </a:t>
            </a:r>
            <a:r>
              <a:rPr lang="en-GB" sz="1400" b="0" i="0" dirty="0">
                <a:solidFill>
                  <a:srgbClr val="397300"/>
                </a:solidFill>
                <a:effectLst/>
                <a:latin typeface="SFMono-Regular"/>
              </a:rPr>
              <a:t>require</a:t>
            </a:r>
            <a:r>
              <a:rPr lang="en-GB" sz="1400" b="0" i="0" dirty="0">
                <a:solidFill>
                  <a:srgbClr val="444444"/>
                </a:solidFill>
                <a:effectLst/>
                <a:latin typeface="SFMono-Regular"/>
              </a:rPr>
              <a:t>(</a:t>
            </a:r>
            <a:r>
              <a:rPr lang="en-GB" sz="1400" dirty="0">
                <a:solidFill>
                  <a:srgbClr val="880000"/>
                </a:solidFill>
                <a:latin typeface="SFMono-Regular"/>
              </a:rPr>
              <a:t>'path'</a:t>
            </a:r>
            <a:r>
              <a:rPr lang="en-GB" sz="1400" b="0" i="0" dirty="0">
                <a:solidFill>
                  <a:srgbClr val="444444"/>
                </a:solidFill>
                <a:effectLst/>
                <a:latin typeface="SFMono-Regular"/>
              </a:rPr>
              <a:t>);</a:t>
            </a:r>
          </a:p>
          <a:p>
            <a:r>
              <a:rPr lang="en-GB" sz="1400" b="1" i="0" dirty="0" err="1">
                <a:solidFill>
                  <a:srgbClr val="444444"/>
                </a:solidFill>
                <a:effectLst/>
                <a:latin typeface="SFMono-Regular"/>
              </a:rPr>
              <a:t>const</a:t>
            </a:r>
            <a:r>
              <a:rPr lang="en-GB" sz="1400" b="0" i="0" dirty="0">
                <a:solidFill>
                  <a:srgbClr val="444444"/>
                </a:solidFill>
                <a:effectLst/>
                <a:latin typeface="SFMono-Regular"/>
              </a:rPr>
              <a:t> { </a:t>
            </a:r>
            <a:r>
              <a:rPr lang="en-GB" sz="1400" b="0" i="0" dirty="0" err="1">
                <a:solidFill>
                  <a:srgbClr val="444444"/>
                </a:solidFill>
                <a:effectLst/>
                <a:latin typeface="SFMono-Regular"/>
              </a:rPr>
              <a:t>SchemaRegistry</a:t>
            </a:r>
            <a:r>
              <a:rPr lang="en-GB" sz="1400" b="0" i="0" dirty="0">
                <a:solidFill>
                  <a:srgbClr val="444444"/>
                </a:solidFill>
                <a:effectLst/>
                <a:latin typeface="SFMono-Regular"/>
              </a:rPr>
              <a:t>, </a:t>
            </a:r>
            <a:r>
              <a:rPr lang="en-GB" sz="1400" b="0" i="0" dirty="0" err="1">
                <a:solidFill>
                  <a:srgbClr val="444444"/>
                </a:solidFill>
                <a:effectLst/>
                <a:latin typeface="SFMono-Regular"/>
              </a:rPr>
              <a:t>SchemaType</a:t>
            </a:r>
            <a:r>
              <a:rPr lang="en-GB" sz="1400" b="0" i="0" dirty="0">
                <a:solidFill>
                  <a:srgbClr val="444444"/>
                </a:solidFill>
                <a:effectLst/>
                <a:latin typeface="SFMono-Regular"/>
              </a:rPr>
              <a:t> } = </a:t>
            </a:r>
            <a:r>
              <a:rPr lang="en-GB" sz="1400" b="0" i="0" dirty="0">
                <a:solidFill>
                  <a:srgbClr val="397300"/>
                </a:solidFill>
                <a:effectLst/>
                <a:latin typeface="SFMono-Regular"/>
              </a:rPr>
              <a:t>require</a:t>
            </a:r>
            <a:r>
              <a:rPr lang="en-GB" sz="1400" b="0" i="0" dirty="0">
                <a:solidFill>
                  <a:srgbClr val="444444"/>
                </a:solidFill>
                <a:effectLst/>
                <a:latin typeface="SFMono-Regular"/>
              </a:rPr>
              <a:t>(</a:t>
            </a:r>
            <a:r>
              <a:rPr lang="en-GB" sz="1400" b="0" i="0" dirty="0">
                <a:solidFill>
                  <a:srgbClr val="880000"/>
                </a:solidFill>
                <a:effectLst/>
                <a:latin typeface="SFMono-Regular"/>
              </a:rPr>
              <a:t>'@</a:t>
            </a:r>
            <a:r>
              <a:rPr lang="en-GB" sz="1400" b="0" i="0" dirty="0" err="1">
                <a:solidFill>
                  <a:srgbClr val="880000"/>
                </a:solidFill>
                <a:effectLst/>
                <a:latin typeface="SFMono-Regular"/>
              </a:rPr>
              <a:t>kafkajs</a:t>
            </a:r>
            <a:r>
              <a:rPr lang="en-GB" sz="1400" b="0" i="0" dirty="0">
                <a:solidFill>
                  <a:srgbClr val="880000"/>
                </a:solidFill>
                <a:effectLst/>
                <a:latin typeface="SFMono-Regular"/>
              </a:rPr>
              <a:t>/</a:t>
            </a:r>
            <a:r>
              <a:rPr lang="en-GB" sz="1400" dirty="0">
                <a:solidFill>
                  <a:srgbClr val="880000"/>
                </a:solidFill>
                <a:latin typeface="SFMono-Regular"/>
              </a:rPr>
              <a:t>confluent-schema-registry'</a:t>
            </a:r>
            <a:r>
              <a:rPr lang="en-GB" sz="1400" b="0" i="0" dirty="0">
                <a:solidFill>
                  <a:srgbClr val="444444"/>
                </a:solidFill>
                <a:effectLst/>
                <a:latin typeface="SFMono-Regular"/>
              </a:rPr>
              <a:t>);</a:t>
            </a:r>
          </a:p>
          <a:p>
            <a:endParaRPr lang="en-GB" sz="1400" dirty="0">
              <a:solidFill>
                <a:srgbClr val="444444"/>
              </a:solidFill>
              <a:latin typeface="SFMono-Regular"/>
            </a:endParaRPr>
          </a:p>
          <a:p>
            <a:r>
              <a:rPr lang="en-GB" sz="1400" b="1" i="0" dirty="0" err="1">
                <a:solidFill>
                  <a:srgbClr val="444444"/>
                </a:solidFill>
                <a:effectLst/>
                <a:latin typeface="SFMono-Regular"/>
              </a:rPr>
              <a:t>const</a:t>
            </a:r>
            <a:r>
              <a:rPr lang="en-GB" sz="1400" b="0" i="0" dirty="0">
                <a:solidFill>
                  <a:srgbClr val="444444"/>
                </a:solidFill>
                <a:effectLst/>
                <a:latin typeface="SFMono-Regular"/>
              </a:rPr>
              <a:t> registry = </a:t>
            </a:r>
            <a:r>
              <a:rPr lang="en-GB" sz="1400" b="1" i="0" dirty="0">
                <a:solidFill>
                  <a:srgbClr val="444444"/>
                </a:solidFill>
                <a:effectLst/>
                <a:latin typeface="SFMono-Regular"/>
              </a:rPr>
              <a:t>new</a:t>
            </a:r>
            <a:r>
              <a:rPr lang="en-GB" sz="1400" b="0" i="0" dirty="0">
                <a:solidFill>
                  <a:srgbClr val="444444"/>
                </a:solidFill>
                <a:effectLst/>
                <a:latin typeface="SFMono-Regular"/>
              </a:rPr>
              <a:t> </a:t>
            </a:r>
            <a:r>
              <a:rPr lang="en-GB" sz="1400" b="0" i="0" dirty="0" err="1">
                <a:solidFill>
                  <a:srgbClr val="444444"/>
                </a:solidFill>
                <a:effectLst/>
                <a:latin typeface="SFMono-Regular"/>
              </a:rPr>
              <a:t>SchemaRegistry</a:t>
            </a:r>
            <a:r>
              <a:rPr lang="en-GB" sz="1400" b="0" i="0" dirty="0">
                <a:solidFill>
                  <a:srgbClr val="444444"/>
                </a:solidFill>
                <a:effectLst/>
                <a:latin typeface="SFMono-Regular"/>
              </a:rPr>
              <a:t>({ host: </a:t>
            </a:r>
            <a:r>
              <a:rPr lang="en-GB" sz="1400" b="0" i="0" dirty="0">
                <a:solidFill>
                  <a:srgbClr val="880000"/>
                </a:solidFill>
                <a:effectLst/>
                <a:latin typeface="SFMono-Regular"/>
              </a:rPr>
              <a:t>'http://localhost:</a:t>
            </a:r>
            <a:r>
              <a:rPr lang="en-GB" sz="1400" dirty="0">
                <a:solidFill>
                  <a:srgbClr val="880000"/>
                </a:solidFill>
                <a:latin typeface="SFMono-Regular"/>
              </a:rPr>
              <a:t>8081'</a:t>
            </a:r>
            <a:r>
              <a:rPr lang="en-GB" sz="1400" b="0" i="0" dirty="0">
                <a:solidFill>
                  <a:srgbClr val="444444"/>
                </a:solidFill>
                <a:effectLst/>
                <a:latin typeface="SFMono-Regular"/>
              </a:rPr>
              <a:t> });</a:t>
            </a:r>
          </a:p>
          <a:p>
            <a:endParaRPr lang="en-GB" sz="1400" dirty="0">
              <a:solidFill>
                <a:srgbClr val="444444"/>
              </a:solidFill>
              <a:latin typeface="SFMono-Regular"/>
            </a:endParaRPr>
          </a:p>
          <a:p>
            <a:r>
              <a:rPr lang="en-GB" sz="1400" b="0" i="0" dirty="0">
                <a:solidFill>
                  <a:srgbClr val="888888"/>
                </a:solidFill>
                <a:effectLst/>
                <a:latin typeface="SFMono-Regular"/>
              </a:rPr>
              <a:t>// Upload a schema to the registry</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schema = </a:t>
            </a:r>
            <a:r>
              <a:rPr lang="en-GB" sz="1400" dirty="0">
                <a:solidFill>
                  <a:srgbClr val="880000"/>
                </a:solidFill>
                <a:latin typeface="SFMono-Regular"/>
              </a:rPr>
              <a:t>` </a:t>
            </a:r>
            <a:r>
              <a:rPr lang="en-GB" sz="1400" b="0" i="0" dirty="0">
                <a:solidFill>
                  <a:srgbClr val="880000"/>
                </a:solidFill>
                <a:effectLst/>
                <a:latin typeface="SFMono-Regular"/>
              </a:rPr>
              <a:t>{ "type": "record", "name": "</a:t>
            </a:r>
            <a:r>
              <a:rPr lang="en-GB" sz="1400" b="0" i="0" dirty="0" err="1">
                <a:solidFill>
                  <a:srgbClr val="880000"/>
                </a:solidFill>
                <a:effectLst/>
                <a:latin typeface="SFMono-Regular"/>
              </a:rPr>
              <a:t>RandomTest</a:t>
            </a:r>
            <a:r>
              <a:rPr lang="en-GB" sz="1400" b="0" i="0" dirty="0">
                <a:solidFill>
                  <a:srgbClr val="880000"/>
                </a:solidFill>
                <a:effectLst/>
                <a:latin typeface="SFMono-Regular"/>
              </a:rPr>
              <a:t>", "namespace": "examples", "fields": [{ "type": "string", "name": "</a:t>
            </a:r>
            <a:r>
              <a:rPr lang="en-GB" sz="1400" b="0" i="0" dirty="0" err="1">
                <a:solidFill>
                  <a:srgbClr val="880000"/>
                </a:solidFill>
                <a:effectLst/>
                <a:latin typeface="SFMono-Regular"/>
              </a:rPr>
              <a:t>fullName</a:t>
            </a:r>
            <a:r>
              <a:rPr lang="en-GB" sz="1400" b="0" i="0" dirty="0">
                <a:solidFill>
                  <a:srgbClr val="880000"/>
                </a:solidFill>
                <a:effectLst/>
                <a:latin typeface="SFMono-Regular"/>
              </a:rPr>
              <a:t>" }] } </a:t>
            </a:r>
            <a:r>
              <a:rPr lang="en-GB" sz="1400" dirty="0">
                <a:solidFill>
                  <a:srgbClr val="880000"/>
                </a:solidFill>
                <a:latin typeface="SFMono-Regular"/>
              </a:rPr>
              <a:t>`</a:t>
            </a:r>
            <a:r>
              <a:rPr lang="en-GB" sz="1400" b="0" i="0" dirty="0">
                <a:solidFill>
                  <a:srgbClr val="444444"/>
                </a:solidFill>
                <a:effectLst/>
                <a:latin typeface="SFMono-Regular"/>
              </a:rPr>
              <a:t> ;</a:t>
            </a:r>
          </a:p>
          <a:p>
            <a:endParaRPr lang="en-GB" sz="1400" dirty="0">
              <a:solidFill>
                <a:srgbClr val="444444"/>
              </a:solidFill>
              <a:latin typeface="SFMono-Regular"/>
            </a:endParaRPr>
          </a:p>
          <a:p>
            <a:r>
              <a:rPr lang="en-GB" sz="1400" b="1" i="0" dirty="0" err="1">
                <a:solidFill>
                  <a:srgbClr val="444444"/>
                </a:solidFill>
                <a:effectLst/>
                <a:latin typeface="SFMono-Regular"/>
              </a:rPr>
              <a:t>const</a:t>
            </a:r>
            <a:r>
              <a:rPr lang="en-GB" sz="1400" b="0" i="0" dirty="0">
                <a:solidFill>
                  <a:srgbClr val="444444"/>
                </a:solidFill>
                <a:effectLst/>
                <a:latin typeface="SFMono-Regular"/>
              </a:rPr>
              <a:t> { id }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registry.register</a:t>
            </a:r>
            <a:r>
              <a:rPr lang="en-GB" sz="1400" b="0" i="0" dirty="0">
                <a:solidFill>
                  <a:srgbClr val="444444"/>
                </a:solidFill>
                <a:effectLst/>
                <a:latin typeface="SFMono-Regular"/>
              </a:rPr>
              <a:t>({ type: </a:t>
            </a:r>
            <a:r>
              <a:rPr lang="en-GB" sz="1400" b="0" i="0" dirty="0" err="1">
                <a:solidFill>
                  <a:srgbClr val="444444"/>
                </a:solidFill>
                <a:effectLst/>
                <a:latin typeface="SFMono-Regular"/>
              </a:rPr>
              <a:t>SchemaType.AVRO</a:t>
            </a:r>
            <a:r>
              <a:rPr lang="en-GB" sz="1400" b="0" i="0" dirty="0">
                <a:solidFill>
                  <a:srgbClr val="444444"/>
                </a:solidFill>
                <a:effectLst/>
                <a:latin typeface="SFMono-Regular"/>
              </a:rPr>
              <a:t>, schema });</a:t>
            </a:r>
          </a:p>
          <a:p>
            <a:endParaRPr lang="en-GB" sz="1400" dirty="0">
              <a:solidFill>
                <a:srgbClr val="444444"/>
              </a:solidFill>
              <a:latin typeface="SFMono-Regular"/>
            </a:endParaRPr>
          </a:p>
          <a:p>
            <a:r>
              <a:rPr lang="en-GB" sz="1400" b="0" i="0" dirty="0">
                <a:solidFill>
                  <a:srgbClr val="888888"/>
                </a:solidFill>
                <a:effectLst/>
                <a:latin typeface="SFMono-Regular"/>
              </a:rPr>
              <a:t>// Encode using the uploaded schema</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payload = { </a:t>
            </a:r>
            <a:r>
              <a:rPr lang="en-GB" sz="1400" b="0" i="0" dirty="0" err="1">
                <a:solidFill>
                  <a:srgbClr val="444444"/>
                </a:solidFill>
                <a:effectLst/>
                <a:latin typeface="SFMono-Regular"/>
              </a:rPr>
              <a:t>fullName</a:t>
            </a:r>
            <a:r>
              <a:rPr lang="en-GB" sz="1400" b="0" i="0" dirty="0">
                <a:solidFill>
                  <a:srgbClr val="444444"/>
                </a:solidFill>
                <a:effectLst/>
                <a:latin typeface="SFMono-Regular"/>
              </a:rPr>
              <a:t>: </a:t>
            </a:r>
            <a:r>
              <a:rPr lang="en-GB" sz="1400" b="0" i="0" dirty="0">
                <a:solidFill>
                  <a:srgbClr val="880000"/>
                </a:solidFill>
                <a:effectLst/>
                <a:latin typeface="SFMono-Regular"/>
              </a:rPr>
              <a:t>'John </a:t>
            </a:r>
            <a:r>
              <a:rPr lang="en-GB" sz="1400" dirty="0">
                <a:solidFill>
                  <a:srgbClr val="880000"/>
                </a:solidFill>
                <a:latin typeface="SFMono-Regular"/>
              </a:rPr>
              <a:t>Doe'</a:t>
            </a:r>
            <a:r>
              <a:rPr lang="en-GB" sz="1400" b="0" i="0" dirty="0">
                <a:solidFill>
                  <a:srgbClr val="444444"/>
                </a:solidFill>
                <a:effectLst/>
                <a:latin typeface="SFMono-Regular"/>
              </a:rPr>
              <a:t> };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a:t>
            </a:r>
            <a:r>
              <a:rPr lang="en-GB" sz="1400" b="0" i="0" dirty="0" err="1">
                <a:solidFill>
                  <a:srgbClr val="444444"/>
                </a:solidFill>
                <a:effectLst/>
                <a:latin typeface="SFMono-Regular"/>
              </a:rPr>
              <a:t>encodedPayload</a:t>
            </a:r>
            <a:r>
              <a:rPr lang="en-GB" sz="1400" b="0" i="0" dirty="0">
                <a:solidFill>
                  <a:srgbClr val="444444"/>
                </a:solidFill>
                <a:effectLst/>
                <a:latin typeface="SFMono-Regular"/>
              </a:rPr>
              <a:t>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registry.encode</a:t>
            </a:r>
            <a:r>
              <a:rPr lang="en-GB" sz="1400" b="0" i="0" dirty="0">
                <a:solidFill>
                  <a:srgbClr val="444444"/>
                </a:solidFill>
                <a:effectLst/>
                <a:latin typeface="SFMono-Regular"/>
              </a:rPr>
              <a:t>(id, payload); </a:t>
            </a:r>
          </a:p>
          <a:p>
            <a:endParaRPr lang="en-GB" sz="1400" dirty="0">
              <a:solidFill>
                <a:srgbClr val="444444"/>
              </a:solidFill>
              <a:latin typeface="SFMono-Regular"/>
            </a:endParaRPr>
          </a:p>
          <a:p>
            <a:r>
              <a:rPr lang="en-GB" sz="1400" b="0" i="0" dirty="0">
                <a:solidFill>
                  <a:srgbClr val="888888"/>
                </a:solidFill>
                <a:effectLst/>
                <a:latin typeface="SFMono-Regular"/>
              </a:rPr>
              <a:t>// Decode the payload</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a:t>
            </a:r>
            <a:r>
              <a:rPr lang="en-GB" sz="1400" b="0" i="0" dirty="0" err="1">
                <a:solidFill>
                  <a:srgbClr val="444444"/>
                </a:solidFill>
                <a:effectLst/>
                <a:latin typeface="SFMono-Regular"/>
              </a:rPr>
              <a:t>decodedPayload</a:t>
            </a:r>
            <a:r>
              <a:rPr lang="en-GB" sz="1400" b="0" i="0" dirty="0">
                <a:solidFill>
                  <a:srgbClr val="444444"/>
                </a:solidFill>
                <a:effectLst/>
                <a:latin typeface="SFMono-Regular"/>
              </a:rPr>
              <a:t>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registry.decode</a:t>
            </a:r>
            <a:r>
              <a:rPr lang="en-GB" sz="1400" b="0" i="0" dirty="0">
                <a:solidFill>
                  <a:srgbClr val="444444"/>
                </a:solidFill>
                <a:effectLst/>
                <a:latin typeface="SFMono-Regular"/>
              </a:rPr>
              <a:t>(</a:t>
            </a:r>
            <a:r>
              <a:rPr lang="en-GB" sz="1400" b="0" i="0" dirty="0" err="1">
                <a:solidFill>
                  <a:srgbClr val="444444"/>
                </a:solidFill>
                <a:effectLst/>
                <a:latin typeface="SFMono-Regular"/>
              </a:rPr>
              <a:t>encodedPayload</a:t>
            </a:r>
            <a:r>
              <a:rPr lang="en-GB" sz="1400" b="0" i="0" dirty="0">
                <a:solidFill>
                  <a:srgbClr val="444444"/>
                </a:solidFill>
                <a:effectLst/>
                <a:latin typeface="SFMono-Regular"/>
              </a:rPr>
              <a:t>);</a:t>
            </a:r>
            <a:endParaRPr lang="en-US" sz="1400" dirty="0"/>
          </a:p>
        </p:txBody>
      </p:sp>
    </p:spTree>
    <p:extLst>
      <p:ext uri="{BB962C8B-B14F-4D97-AF65-F5344CB8AC3E}">
        <p14:creationId xmlns:p14="http://schemas.microsoft.com/office/powerpoint/2010/main" val="3511784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EACD-866B-90EB-C38D-C7DDFC375F52}"/>
              </a:ext>
            </a:extLst>
          </p:cNvPr>
          <p:cNvSpPr>
            <a:spLocks noGrp="1"/>
          </p:cNvSpPr>
          <p:nvPr>
            <p:ph type="title"/>
          </p:nvPr>
        </p:nvSpPr>
        <p:spPr/>
        <p:txBody>
          <a:bodyPr/>
          <a:lstStyle/>
          <a:p>
            <a:r>
              <a:rPr lang="en-US" dirty="0"/>
              <a:t>Usage</a:t>
            </a:r>
          </a:p>
        </p:txBody>
      </p:sp>
      <p:sp>
        <p:nvSpPr>
          <p:cNvPr id="3" name="Text Placeholder 2">
            <a:extLst>
              <a:ext uri="{FF2B5EF4-FFF2-40B4-BE49-F238E27FC236}">
                <a16:creationId xmlns:a16="http://schemas.microsoft.com/office/drawing/2014/main" id="{70FB6CD1-8977-DA28-3DB9-E888E2D6EAA5}"/>
              </a:ext>
            </a:extLst>
          </p:cNvPr>
          <p:cNvSpPr>
            <a:spLocks noGrp="1"/>
          </p:cNvSpPr>
          <p:nvPr>
            <p:ph type="body" sz="quarter" idx="11"/>
          </p:nvPr>
        </p:nvSpPr>
        <p:spPr/>
        <p:txBody>
          <a:bodyPr/>
          <a:lstStyle/>
          <a:p>
            <a:pPr fontAlgn="base"/>
            <a:r>
              <a:rPr lang="en-GB" dirty="0"/>
              <a:t>Typical usage consists of </a:t>
            </a:r>
            <a:r>
              <a:rPr lang="en-GB" dirty="0">
                <a:hlinkClick r:id="rId2"/>
              </a:rPr>
              <a:t>uploading one or more schemas</a:t>
            </a:r>
            <a:r>
              <a:rPr lang="en-GB" dirty="0"/>
              <a:t> to the registry, </a:t>
            </a:r>
            <a:r>
              <a:rPr lang="en-GB" dirty="0">
                <a:hlinkClick r:id="rId3"/>
              </a:rPr>
              <a:t>encoding data</a:t>
            </a:r>
            <a:r>
              <a:rPr lang="en-GB" dirty="0"/>
              <a:t> using the registered schemas, and/or </a:t>
            </a:r>
            <a:r>
              <a:rPr lang="en-GB" dirty="0">
                <a:hlinkClick r:id="rId4"/>
              </a:rPr>
              <a:t>decoding encoded data</a:t>
            </a:r>
            <a:r>
              <a:rPr lang="en-GB" dirty="0"/>
              <a:t> by getting the schemas from the registry.</a:t>
            </a:r>
            <a:endParaRPr lang="en-GB" b="1" dirty="0"/>
          </a:p>
          <a:p>
            <a:pPr fontAlgn="base"/>
            <a:r>
              <a:rPr lang="en-GB" b="1" dirty="0"/>
              <a:t>Creating the registry client</a:t>
            </a:r>
          </a:p>
          <a:p>
            <a:pPr fontAlgn="base"/>
            <a:endParaRPr lang="en-GB" b="1" dirty="0"/>
          </a:p>
          <a:p>
            <a:pPr fontAlgn="base"/>
            <a:endParaRPr lang="en-GB" b="1" dirty="0"/>
          </a:p>
          <a:p>
            <a:pPr fontAlgn="base"/>
            <a:r>
              <a:rPr lang="en-GB" b="1" dirty="0"/>
              <a:t>Uploading schemas</a:t>
            </a:r>
          </a:p>
          <a:p>
            <a:pPr lvl="1" fontAlgn="base"/>
            <a:r>
              <a:rPr lang="en-GB" dirty="0"/>
              <a:t>The schemas can be registered with the schema registry using </a:t>
            </a:r>
            <a:r>
              <a:rPr lang="en-GB" i="1" dirty="0" err="1"/>
              <a:t>registry.register</a:t>
            </a:r>
            <a:r>
              <a:rPr lang="en-GB" i="1" dirty="0"/>
              <a:t>({ type: </a:t>
            </a:r>
            <a:r>
              <a:rPr lang="en-GB" i="1" dirty="0" err="1"/>
              <a:t>SchemaType</a:t>
            </a:r>
            <a:r>
              <a:rPr lang="en-GB" i="1" dirty="0"/>
              <a:t>, schema: string })</a:t>
            </a:r>
            <a:r>
              <a:rPr lang="en-GB" dirty="0"/>
              <a:t>, which resolves to an object containing the schema id. This schema id is later </a:t>
            </a:r>
            <a:r>
              <a:rPr lang="en-GB" dirty="0">
                <a:hlinkClick r:id="rId3"/>
              </a:rPr>
              <a:t>used when encoding</a:t>
            </a:r>
            <a:r>
              <a:rPr lang="en-GB" dirty="0"/>
              <a:t>.</a:t>
            </a:r>
          </a:p>
        </p:txBody>
      </p:sp>
      <p:sp>
        <p:nvSpPr>
          <p:cNvPr id="5" name="TextBox 4">
            <a:extLst>
              <a:ext uri="{FF2B5EF4-FFF2-40B4-BE49-F238E27FC236}">
                <a16:creationId xmlns:a16="http://schemas.microsoft.com/office/drawing/2014/main" id="{E3CEC877-67A2-EB70-C547-73B54D2BD9DE}"/>
              </a:ext>
            </a:extLst>
          </p:cNvPr>
          <p:cNvSpPr txBox="1"/>
          <p:nvPr/>
        </p:nvSpPr>
        <p:spPr>
          <a:xfrm>
            <a:off x="1150227" y="2169476"/>
            <a:ext cx="7799294" cy="523220"/>
          </a:xfrm>
          <a:prstGeom prst="rect">
            <a:avLst/>
          </a:prstGeom>
          <a:noFill/>
          <a:ln>
            <a:solidFill>
              <a:schemeClr val="bg1"/>
            </a:solidFill>
          </a:ln>
        </p:spPr>
        <p:txBody>
          <a:bodyPr wrap="square">
            <a:spAutoFit/>
          </a:bodyPr>
          <a:lstStyle/>
          <a:p>
            <a:r>
              <a:rPr lang="en-GB" sz="1400" b="1" i="0" dirty="0" err="1">
                <a:solidFill>
                  <a:srgbClr val="444444"/>
                </a:solidFill>
                <a:effectLst/>
                <a:latin typeface="SFMono-Regular"/>
              </a:rPr>
              <a:t>const</a:t>
            </a:r>
            <a:r>
              <a:rPr lang="en-GB" sz="1400" b="0" i="0" dirty="0">
                <a:solidFill>
                  <a:srgbClr val="444444"/>
                </a:solidFill>
                <a:effectLst/>
                <a:latin typeface="SFMono-Regular"/>
              </a:rPr>
              <a:t> { </a:t>
            </a:r>
            <a:r>
              <a:rPr lang="en-GB" sz="1400" b="0" i="0" dirty="0" err="1">
                <a:solidFill>
                  <a:srgbClr val="444444"/>
                </a:solidFill>
                <a:effectLst/>
                <a:latin typeface="SFMono-Regular"/>
              </a:rPr>
              <a:t>SchemaRegistry</a:t>
            </a:r>
            <a:r>
              <a:rPr lang="en-GB" sz="1400" b="0" i="0" dirty="0">
                <a:solidFill>
                  <a:srgbClr val="444444"/>
                </a:solidFill>
                <a:effectLst/>
                <a:latin typeface="SFMono-Regular"/>
              </a:rPr>
              <a:t> } = </a:t>
            </a:r>
            <a:r>
              <a:rPr lang="en-GB" sz="1400" b="0" i="0" dirty="0">
                <a:solidFill>
                  <a:srgbClr val="397300"/>
                </a:solidFill>
                <a:effectLst/>
                <a:latin typeface="SFMono-Regular"/>
              </a:rPr>
              <a:t>require</a:t>
            </a:r>
            <a:r>
              <a:rPr lang="en-GB" sz="1400" b="0" i="0" dirty="0">
                <a:solidFill>
                  <a:srgbClr val="444444"/>
                </a:solidFill>
                <a:effectLst/>
                <a:latin typeface="SFMono-Regular"/>
              </a:rPr>
              <a:t>(</a:t>
            </a:r>
            <a:r>
              <a:rPr lang="en-GB" sz="1400" b="0" i="0" dirty="0">
                <a:solidFill>
                  <a:srgbClr val="880000"/>
                </a:solidFill>
                <a:effectLst/>
                <a:latin typeface="SFMono-Regular"/>
              </a:rPr>
              <a:t>'@</a:t>
            </a:r>
            <a:r>
              <a:rPr lang="en-GB" sz="1400" b="0" i="0" dirty="0" err="1">
                <a:solidFill>
                  <a:srgbClr val="880000"/>
                </a:solidFill>
                <a:effectLst/>
                <a:latin typeface="SFMono-Regular"/>
              </a:rPr>
              <a:t>kafkajs</a:t>
            </a:r>
            <a:r>
              <a:rPr lang="en-GB" sz="1400" b="0" i="0" dirty="0">
                <a:solidFill>
                  <a:srgbClr val="880000"/>
                </a:solidFill>
                <a:effectLst/>
                <a:latin typeface="SFMono-Regular"/>
              </a:rPr>
              <a:t>/confluent-schema-registry'</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registry = </a:t>
            </a:r>
            <a:r>
              <a:rPr lang="en-GB" sz="1400" b="1" i="0" dirty="0">
                <a:solidFill>
                  <a:srgbClr val="444444"/>
                </a:solidFill>
                <a:effectLst/>
                <a:latin typeface="SFMono-Regular"/>
              </a:rPr>
              <a:t>new</a:t>
            </a:r>
            <a:r>
              <a:rPr lang="en-GB" sz="1400" b="0" i="0" dirty="0">
                <a:solidFill>
                  <a:srgbClr val="444444"/>
                </a:solidFill>
                <a:effectLst/>
                <a:latin typeface="SFMono-Regular"/>
              </a:rPr>
              <a:t> </a:t>
            </a:r>
            <a:r>
              <a:rPr lang="en-GB" sz="1400" b="0" i="0" dirty="0" err="1">
                <a:solidFill>
                  <a:srgbClr val="444444"/>
                </a:solidFill>
                <a:effectLst/>
                <a:latin typeface="SFMono-Regular"/>
              </a:rPr>
              <a:t>SchemaRegistry</a:t>
            </a:r>
            <a:r>
              <a:rPr lang="en-GB" sz="1400" b="0" i="0" dirty="0">
                <a:solidFill>
                  <a:srgbClr val="444444"/>
                </a:solidFill>
                <a:effectLst/>
                <a:latin typeface="SFMono-Regular"/>
              </a:rPr>
              <a:t>({ host: </a:t>
            </a:r>
            <a:r>
              <a:rPr lang="en-GB" sz="1400" b="0" i="0" dirty="0">
                <a:solidFill>
                  <a:srgbClr val="880000"/>
                </a:solidFill>
                <a:effectLst/>
                <a:latin typeface="SFMono-Regular"/>
              </a:rPr>
              <a:t>'http://localhost:8081'</a:t>
            </a:r>
            <a:r>
              <a:rPr lang="en-GB" sz="1400" b="0" i="0" dirty="0">
                <a:solidFill>
                  <a:srgbClr val="444444"/>
                </a:solidFill>
                <a:effectLst/>
                <a:latin typeface="SFMono-Regular"/>
              </a:rPr>
              <a:t> })</a:t>
            </a:r>
            <a:endParaRPr lang="en-US" sz="1400" dirty="0"/>
          </a:p>
        </p:txBody>
      </p:sp>
      <p:sp>
        <p:nvSpPr>
          <p:cNvPr id="7" name="TextBox 6">
            <a:extLst>
              <a:ext uri="{FF2B5EF4-FFF2-40B4-BE49-F238E27FC236}">
                <a16:creationId xmlns:a16="http://schemas.microsoft.com/office/drawing/2014/main" id="{B4006A3E-8A52-E5A8-8E97-468AE23E7D56}"/>
              </a:ext>
            </a:extLst>
          </p:cNvPr>
          <p:cNvSpPr txBox="1"/>
          <p:nvPr/>
        </p:nvSpPr>
        <p:spPr>
          <a:xfrm>
            <a:off x="1550894" y="4025170"/>
            <a:ext cx="7398626" cy="1600438"/>
          </a:xfrm>
          <a:prstGeom prst="rect">
            <a:avLst/>
          </a:prstGeom>
          <a:noFill/>
          <a:ln>
            <a:solidFill>
              <a:schemeClr val="bg1"/>
            </a:solidFill>
          </a:ln>
        </p:spPr>
        <p:txBody>
          <a:bodyPr wrap="square">
            <a:spAutoFit/>
          </a:bodyPr>
          <a:lstStyle/>
          <a:p>
            <a:r>
              <a:rPr lang="en-GB" sz="1400" b="1" i="0" dirty="0" err="1">
                <a:solidFill>
                  <a:srgbClr val="444444"/>
                </a:solidFill>
                <a:effectLst/>
                <a:latin typeface="SFMono-Regular"/>
              </a:rPr>
              <a:t>const</a:t>
            </a:r>
            <a:r>
              <a:rPr lang="en-GB" sz="1400" b="0" i="0" dirty="0">
                <a:solidFill>
                  <a:srgbClr val="444444"/>
                </a:solidFill>
                <a:effectLst/>
                <a:latin typeface="SFMono-Regular"/>
              </a:rPr>
              <a:t> schema = { </a:t>
            </a:r>
          </a:p>
          <a:p>
            <a:r>
              <a:rPr lang="en-GB" sz="1400" b="0" i="0" dirty="0">
                <a:solidFill>
                  <a:srgbClr val="444444"/>
                </a:solidFill>
                <a:effectLst/>
                <a:latin typeface="SFMono-Regular"/>
              </a:rPr>
              <a:t>    type: </a:t>
            </a:r>
            <a:r>
              <a:rPr lang="en-GB" sz="1400" b="0" i="0" dirty="0" err="1">
                <a:solidFill>
                  <a:srgbClr val="444444"/>
                </a:solidFill>
                <a:effectLst/>
                <a:latin typeface="SFMono-Regular"/>
              </a:rPr>
              <a:t>SchemaType.AVRO</a:t>
            </a:r>
            <a:r>
              <a:rPr lang="en-GB" sz="1400" b="0" i="0" dirty="0">
                <a:solidFill>
                  <a:srgbClr val="444444"/>
                </a:solidFill>
                <a:effectLst/>
                <a:latin typeface="SFMono-Regular"/>
              </a:rPr>
              <a:t> | </a:t>
            </a:r>
            <a:r>
              <a:rPr lang="en-GB" sz="1400" b="0" i="0" dirty="0" err="1">
                <a:solidFill>
                  <a:srgbClr val="444444"/>
                </a:solidFill>
                <a:effectLst/>
                <a:latin typeface="SFMono-Regular"/>
              </a:rPr>
              <a:t>SchemaType.JSON</a:t>
            </a:r>
            <a:r>
              <a:rPr lang="en-GB" sz="1400" b="0" i="0" dirty="0">
                <a:solidFill>
                  <a:srgbClr val="444444"/>
                </a:solidFill>
                <a:effectLst/>
                <a:latin typeface="SFMono-Regular"/>
              </a:rPr>
              <a:t> | </a:t>
            </a:r>
            <a:r>
              <a:rPr lang="en-GB" sz="1400" b="0" i="0" dirty="0" err="1">
                <a:solidFill>
                  <a:srgbClr val="444444"/>
                </a:solidFill>
                <a:effectLst/>
                <a:latin typeface="SFMono-Regular"/>
              </a:rPr>
              <a:t>SchemaType.PROTOBUF</a:t>
            </a:r>
            <a:r>
              <a:rPr lang="en-GB" sz="1400" b="0" i="0" dirty="0">
                <a:solidFill>
                  <a:srgbClr val="444444"/>
                </a:solidFill>
                <a:effectLst/>
                <a:latin typeface="SFMono-Regular"/>
              </a:rPr>
              <a:t>, </a:t>
            </a:r>
          </a:p>
          <a:p>
            <a:r>
              <a:rPr lang="en-GB" sz="1400" dirty="0">
                <a:solidFill>
                  <a:srgbClr val="444444"/>
                </a:solidFill>
                <a:latin typeface="SFMono-Regular"/>
              </a:rPr>
              <a:t>    </a:t>
            </a:r>
            <a:r>
              <a:rPr lang="en-GB" sz="1400" b="0" i="0" dirty="0">
                <a:solidFill>
                  <a:srgbClr val="444444"/>
                </a:solidFill>
                <a:effectLst/>
                <a:latin typeface="SFMono-Regular"/>
              </a:rPr>
              <a:t>schema: </a:t>
            </a:r>
            <a:r>
              <a:rPr lang="en-GB" sz="1400" b="0" i="0" dirty="0">
                <a:solidFill>
                  <a:srgbClr val="880000"/>
                </a:solidFill>
                <a:effectLst/>
                <a:latin typeface="SFMono-Regular"/>
              </a:rPr>
              <a:t>"string"</a:t>
            </a:r>
            <a:r>
              <a:rPr lang="en-GB" sz="1400" b="0" i="0" dirty="0">
                <a:solidFill>
                  <a:srgbClr val="444444"/>
                </a:solidFill>
                <a:effectLst/>
                <a:latin typeface="SFMono-Regular"/>
              </a:rPr>
              <a:t> }</a:t>
            </a:r>
          </a:p>
          <a:p>
            <a:endParaRPr lang="en-GB" sz="1400" dirty="0">
              <a:solidFill>
                <a:srgbClr val="444444"/>
              </a:solidFill>
              <a:latin typeface="SFMono-Regular"/>
            </a:endParaRPr>
          </a:p>
          <a:p>
            <a:r>
              <a:rPr lang="en-GB" sz="1400" b="1" i="0" dirty="0" err="1">
                <a:solidFill>
                  <a:srgbClr val="444444"/>
                </a:solidFill>
                <a:effectLst/>
                <a:latin typeface="SFMono-Regular"/>
              </a:rPr>
              <a:t>const</a:t>
            </a:r>
            <a:r>
              <a:rPr lang="en-GB" sz="1400" b="0" i="0" dirty="0">
                <a:solidFill>
                  <a:srgbClr val="444444"/>
                </a:solidFill>
                <a:effectLst/>
                <a:latin typeface="SFMono-Regular"/>
              </a:rPr>
              <a:t> options = { subject: </a:t>
            </a:r>
            <a:r>
              <a:rPr lang="en-GB" sz="1400" b="0" i="0" dirty="0">
                <a:solidFill>
                  <a:srgbClr val="880000"/>
                </a:solidFill>
                <a:effectLst/>
                <a:latin typeface="SFMono-Regular"/>
              </a:rPr>
              <a:t>"string"</a:t>
            </a:r>
            <a:r>
              <a:rPr lang="en-GB" sz="1400" b="0" i="0" dirty="0">
                <a:solidFill>
                  <a:srgbClr val="444444"/>
                </a:solidFill>
                <a:effectLst/>
                <a:latin typeface="SFMono-Regular"/>
              </a:rPr>
              <a:t> }</a:t>
            </a:r>
          </a:p>
          <a:p>
            <a:endParaRPr lang="en-GB" sz="1400" dirty="0">
              <a:solidFill>
                <a:srgbClr val="444444"/>
              </a:solidFill>
              <a:latin typeface="SFMono-Regular"/>
            </a:endParaRPr>
          </a:p>
          <a:p>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registry.register</a:t>
            </a:r>
            <a:r>
              <a:rPr lang="en-GB" sz="1400" b="0" i="0" dirty="0">
                <a:solidFill>
                  <a:srgbClr val="444444"/>
                </a:solidFill>
                <a:effectLst/>
                <a:latin typeface="SFMono-Regular"/>
              </a:rPr>
              <a:t>(schema, options)</a:t>
            </a:r>
            <a:endParaRPr lang="en-US" sz="1400" dirty="0"/>
          </a:p>
        </p:txBody>
      </p:sp>
    </p:spTree>
    <p:extLst>
      <p:ext uri="{BB962C8B-B14F-4D97-AF65-F5344CB8AC3E}">
        <p14:creationId xmlns:p14="http://schemas.microsoft.com/office/powerpoint/2010/main" val="2852474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1EACD-866B-90EB-C38D-C7DDFC375F52}"/>
              </a:ext>
            </a:extLst>
          </p:cNvPr>
          <p:cNvSpPr>
            <a:spLocks noGrp="1"/>
          </p:cNvSpPr>
          <p:nvPr>
            <p:ph type="title"/>
          </p:nvPr>
        </p:nvSpPr>
        <p:spPr/>
        <p:txBody>
          <a:bodyPr/>
          <a:lstStyle/>
          <a:p>
            <a:r>
              <a:rPr lang="en-US" dirty="0"/>
              <a:t>Usage (2)</a:t>
            </a:r>
          </a:p>
        </p:txBody>
      </p:sp>
      <p:sp>
        <p:nvSpPr>
          <p:cNvPr id="3" name="Text Placeholder 2">
            <a:extLst>
              <a:ext uri="{FF2B5EF4-FFF2-40B4-BE49-F238E27FC236}">
                <a16:creationId xmlns:a16="http://schemas.microsoft.com/office/drawing/2014/main" id="{70FB6CD1-8977-DA28-3DB9-E888E2D6EAA5}"/>
              </a:ext>
            </a:extLst>
          </p:cNvPr>
          <p:cNvSpPr>
            <a:spLocks noGrp="1"/>
          </p:cNvSpPr>
          <p:nvPr>
            <p:ph type="body" sz="quarter" idx="11"/>
          </p:nvPr>
        </p:nvSpPr>
        <p:spPr/>
        <p:txBody>
          <a:bodyPr/>
          <a:lstStyle/>
          <a:p>
            <a:pPr fontAlgn="base"/>
            <a:r>
              <a:rPr lang="en-GB" b="1" dirty="0"/>
              <a:t>Uploading schemas</a:t>
            </a:r>
          </a:p>
          <a:p>
            <a:pPr lvl="1" fontAlgn="base"/>
            <a:r>
              <a:rPr lang="en-GB" b="1" dirty="0"/>
              <a:t>Avro (https://</a:t>
            </a:r>
            <a:r>
              <a:rPr lang="en-GB" b="1" dirty="0" err="1"/>
              <a:t>avro.apache.org</a:t>
            </a:r>
            <a:r>
              <a:rPr lang="en-GB" b="1" dirty="0"/>
              <a:t>/docs/current/</a:t>
            </a:r>
            <a:r>
              <a:rPr lang="en-GB" b="1" dirty="0" err="1"/>
              <a:t>index.html</a:t>
            </a:r>
            <a:r>
              <a:rPr lang="en-GB" b="1" dirty="0"/>
              <a:t>)</a:t>
            </a:r>
          </a:p>
          <a:p>
            <a:pPr lvl="1" fontAlgn="base"/>
            <a:endParaRPr lang="en-GB" b="1" dirty="0"/>
          </a:p>
          <a:p>
            <a:pPr lvl="1" fontAlgn="base"/>
            <a:endParaRPr lang="en-GB" b="1" dirty="0"/>
          </a:p>
          <a:p>
            <a:pPr lvl="1" fontAlgn="base"/>
            <a:endParaRPr lang="en-GB" b="1" dirty="0"/>
          </a:p>
          <a:p>
            <a:pPr lvl="1" fontAlgn="base"/>
            <a:endParaRPr lang="en-GB" b="1" dirty="0"/>
          </a:p>
          <a:p>
            <a:pPr lvl="1" fontAlgn="base"/>
            <a:endParaRPr lang="en-GB" b="1" dirty="0"/>
          </a:p>
          <a:p>
            <a:pPr lvl="1" fontAlgn="base"/>
            <a:endParaRPr lang="en-GB" b="1" dirty="0"/>
          </a:p>
          <a:p>
            <a:pPr lvl="1" fontAlgn="base"/>
            <a:endParaRPr lang="en-GB" b="1" dirty="0"/>
          </a:p>
          <a:p>
            <a:pPr lvl="2" fontAlgn="base"/>
            <a:r>
              <a:rPr lang="en-GB" dirty="0"/>
              <a:t>To simplify working with Avro schemas and integrating with existing tooling, some utility functions are available</a:t>
            </a:r>
          </a:p>
          <a:p>
            <a:pPr lvl="2" fontAlgn="base"/>
            <a:r>
              <a:rPr lang="en-GB" dirty="0"/>
              <a:t>Schemas can be defined in either </a:t>
            </a:r>
            <a:r>
              <a:rPr lang="en-GB" b="1" dirty="0"/>
              <a:t>AVSC</a:t>
            </a:r>
            <a:r>
              <a:rPr lang="en-GB" dirty="0"/>
              <a:t> or </a:t>
            </a:r>
            <a:r>
              <a:rPr lang="en-GB" b="1" dirty="0"/>
              <a:t>AVDL</a:t>
            </a:r>
            <a:r>
              <a:rPr lang="en-GB" dirty="0"/>
              <a:t> format, and are read using </a:t>
            </a:r>
            <a:r>
              <a:rPr lang="en-GB" b="1" dirty="0" err="1"/>
              <a:t>readAVSCAsync</a:t>
            </a:r>
            <a:r>
              <a:rPr lang="en-GB" dirty="0"/>
              <a:t> and </a:t>
            </a:r>
            <a:r>
              <a:rPr lang="en-GB" b="1" dirty="0" err="1"/>
              <a:t>avdlToAVSCAsync</a:t>
            </a:r>
            <a:r>
              <a:rPr lang="en-GB" dirty="0"/>
              <a:t> respectively.</a:t>
            </a:r>
            <a:endParaRPr lang="en-GB" b="1" dirty="0"/>
          </a:p>
          <a:p>
            <a:pPr lvl="1" fontAlgn="base"/>
            <a:endParaRPr lang="en-GB" b="1" dirty="0"/>
          </a:p>
        </p:txBody>
      </p:sp>
      <p:sp>
        <p:nvSpPr>
          <p:cNvPr id="8" name="TextBox 7">
            <a:extLst>
              <a:ext uri="{FF2B5EF4-FFF2-40B4-BE49-F238E27FC236}">
                <a16:creationId xmlns:a16="http://schemas.microsoft.com/office/drawing/2014/main" id="{0251A4B2-F5F6-CBE4-3CF8-D915CE7E412E}"/>
              </a:ext>
            </a:extLst>
          </p:cNvPr>
          <p:cNvSpPr txBox="1"/>
          <p:nvPr/>
        </p:nvSpPr>
        <p:spPr>
          <a:xfrm>
            <a:off x="1550893" y="1779965"/>
            <a:ext cx="9135035" cy="2031325"/>
          </a:xfrm>
          <a:prstGeom prst="rect">
            <a:avLst/>
          </a:prstGeom>
          <a:noFill/>
          <a:ln>
            <a:solidFill>
              <a:schemeClr val="bg1"/>
            </a:solidFill>
          </a:ln>
        </p:spPr>
        <p:txBody>
          <a:bodyPr wrap="square">
            <a:spAutoFit/>
          </a:bodyPr>
          <a:lstStyle/>
          <a:p>
            <a:r>
              <a:rPr lang="en-GB" sz="1400" b="1" i="0" dirty="0" err="1">
                <a:solidFill>
                  <a:srgbClr val="444444"/>
                </a:solidFill>
                <a:effectLst/>
                <a:latin typeface="SFMono-Regular"/>
              </a:rPr>
              <a:t>const</a:t>
            </a:r>
            <a:r>
              <a:rPr lang="en-GB" sz="1400" b="0" i="0" dirty="0">
                <a:solidFill>
                  <a:srgbClr val="444444"/>
                </a:solidFill>
                <a:effectLst/>
                <a:latin typeface="SFMono-Regular"/>
              </a:rPr>
              <a:t> schema = </a:t>
            </a:r>
            <a:r>
              <a:rPr lang="en-GB" sz="1400" b="0" i="0" dirty="0">
                <a:solidFill>
                  <a:srgbClr val="880000"/>
                </a:solidFill>
                <a:effectLst/>
                <a:latin typeface="SFMono-Regular"/>
              </a:rPr>
              <a:t>` </a:t>
            </a:r>
          </a:p>
          <a:p>
            <a:r>
              <a:rPr lang="en-GB" sz="1400" dirty="0">
                <a:solidFill>
                  <a:srgbClr val="880000"/>
                </a:solidFill>
                <a:latin typeface="SFMono-Regular"/>
              </a:rPr>
              <a:t>    </a:t>
            </a:r>
            <a:r>
              <a:rPr lang="en-GB" sz="1400" b="0" i="0" dirty="0">
                <a:solidFill>
                  <a:srgbClr val="880000"/>
                </a:solidFill>
                <a:effectLst/>
                <a:latin typeface="SFMono-Regular"/>
              </a:rPr>
              <a:t>{ </a:t>
            </a:r>
          </a:p>
          <a:p>
            <a:r>
              <a:rPr lang="en-GB" sz="1400" dirty="0">
                <a:solidFill>
                  <a:srgbClr val="880000"/>
                </a:solidFill>
                <a:latin typeface="SFMono-Regular"/>
              </a:rPr>
              <a:t>         </a:t>
            </a:r>
            <a:r>
              <a:rPr lang="en-GB" sz="1400" b="0" i="0" dirty="0">
                <a:solidFill>
                  <a:srgbClr val="880000"/>
                </a:solidFill>
                <a:effectLst/>
                <a:latin typeface="SFMono-Regular"/>
              </a:rPr>
              <a:t>"type": "record", </a:t>
            </a:r>
          </a:p>
          <a:p>
            <a:r>
              <a:rPr lang="en-GB" sz="1400" dirty="0">
                <a:solidFill>
                  <a:srgbClr val="880000"/>
                </a:solidFill>
                <a:latin typeface="SFMono-Regular"/>
              </a:rPr>
              <a:t>         </a:t>
            </a:r>
            <a:r>
              <a:rPr lang="en-GB" sz="1400" b="0" i="0" dirty="0">
                <a:solidFill>
                  <a:srgbClr val="880000"/>
                </a:solidFill>
                <a:effectLst/>
                <a:latin typeface="SFMono-Regular"/>
              </a:rPr>
              <a:t>"name": "</a:t>
            </a:r>
            <a:r>
              <a:rPr lang="en-GB" sz="1400" b="0" i="0" dirty="0" err="1">
                <a:solidFill>
                  <a:srgbClr val="880000"/>
                </a:solidFill>
                <a:effectLst/>
                <a:latin typeface="SFMono-Regular"/>
              </a:rPr>
              <a:t>RandomTest</a:t>
            </a:r>
            <a:r>
              <a:rPr lang="en-GB" sz="1400" b="0" i="0" dirty="0">
                <a:solidFill>
                  <a:srgbClr val="880000"/>
                </a:solidFill>
                <a:effectLst/>
                <a:latin typeface="SFMono-Regular"/>
              </a:rPr>
              <a:t>", </a:t>
            </a:r>
          </a:p>
          <a:p>
            <a:r>
              <a:rPr lang="en-GB" sz="1400" dirty="0">
                <a:solidFill>
                  <a:srgbClr val="880000"/>
                </a:solidFill>
                <a:latin typeface="SFMono-Regular"/>
              </a:rPr>
              <a:t>         </a:t>
            </a:r>
            <a:r>
              <a:rPr lang="en-GB" sz="1400" b="0" i="0" dirty="0">
                <a:solidFill>
                  <a:srgbClr val="880000"/>
                </a:solidFill>
                <a:effectLst/>
                <a:latin typeface="SFMono-Regular"/>
              </a:rPr>
              <a:t>"namespace": "examples", </a:t>
            </a:r>
          </a:p>
          <a:p>
            <a:r>
              <a:rPr lang="en-GB" sz="1400" dirty="0">
                <a:solidFill>
                  <a:srgbClr val="880000"/>
                </a:solidFill>
                <a:latin typeface="SFMono-Regular"/>
              </a:rPr>
              <a:t>         </a:t>
            </a:r>
            <a:r>
              <a:rPr lang="en-GB" sz="1400" b="0" i="0" dirty="0">
                <a:solidFill>
                  <a:srgbClr val="880000"/>
                </a:solidFill>
                <a:effectLst/>
                <a:latin typeface="SFMono-Regular"/>
              </a:rPr>
              <a:t>"fields": [{ "type": "string", "name": "</a:t>
            </a:r>
            <a:r>
              <a:rPr lang="en-GB" sz="1400" b="0" i="0" dirty="0" err="1">
                <a:solidFill>
                  <a:srgbClr val="880000"/>
                </a:solidFill>
                <a:effectLst/>
                <a:latin typeface="SFMono-Regular"/>
              </a:rPr>
              <a:t>fullName</a:t>
            </a:r>
            <a:r>
              <a:rPr lang="en-GB" sz="1400" b="0" i="0" dirty="0">
                <a:solidFill>
                  <a:srgbClr val="880000"/>
                </a:solidFill>
                <a:effectLst/>
                <a:latin typeface="SFMono-Regular"/>
              </a:rPr>
              <a:t>" }] </a:t>
            </a:r>
          </a:p>
          <a:p>
            <a:r>
              <a:rPr lang="en-GB" sz="1400" dirty="0">
                <a:solidFill>
                  <a:srgbClr val="880000"/>
                </a:solidFill>
                <a:latin typeface="SFMono-Regular"/>
              </a:rPr>
              <a:t>    </a:t>
            </a:r>
            <a:r>
              <a:rPr lang="en-GB" sz="1400" b="0" i="0" dirty="0">
                <a:solidFill>
                  <a:srgbClr val="880000"/>
                </a:solidFill>
                <a:effectLst/>
                <a:latin typeface="SFMono-Regular"/>
              </a:rPr>
              <a:t>} </a:t>
            </a:r>
          </a:p>
          <a:p>
            <a:r>
              <a:rPr lang="en-GB" sz="1400" b="0" i="0" dirty="0">
                <a:solidFill>
                  <a:srgbClr val="880000"/>
                </a:solidFill>
                <a:effectLst/>
                <a:latin typeface="SFMono-Regular"/>
              </a:rPr>
              <a:t>`</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 id }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registry.register</a:t>
            </a:r>
            <a:r>
              <a:rPr lang="en-GB" sz="1400" b="0" i="0" dirty="0">
                <a:solidFill>
                  <a:srgbClr val="444444"/>
                </a:solidFill>
                <a:effectLst/>
                <a:latin typeface="SFMono-Regular"/>
              </a:rPr>
              <a:t>({ type: </a:t>
            </a:r>
            <a:r>
              <a:rPr lang="en-GB" sz="1400" b="0" i="0" dirty="0" err="1">
                <a:solidFill>
                  <a:srgbClr val="444444"/>
                </a:solidFill>
                <a:effectLst/>
                <a:latin typeface="SFMono-Regular"/>
              </a:rPr>
              <a:t>SchemaType.AVRO</a:t>
            </a:r>
            <a:r>
              <a:rPr lang="en-GB" sz="1400" b="0" i="0" dirty="0">
                <a:solidFill>
                  <a:srgbClr val="444444"/>
                </a:solidFill>
                <a:effectLst/>
                <a:latin typeface="SFMono-Regular"/>
              </a:rPr>
              <a:t>, schema })</a:t>
            </a:r>
            <a:endParaRPr lang="en-US" sz="1400" dirty="0"/>
          </a:p>
        </p:txBody>
      </p:sp>
      <p:sp>
        <p:nvSpPr>
          <p:cNvPr id="9" name="TextBox 8">
            <a:extLst>
              <a:ext uri="{FF2B5EF4-FFF2-40B4-BE49-F238E27FC236}">
                <a16:creationId xmlns:a16="http://schemas.microsoft.com/office/drawing/2014/main" id="{80FFE0A3-2C5A-111A-C66B-569E4C9CE61D}"/>
              </a:ext>
            </a:extLst>
          </p:cNvPr>
          <p:cNvSpPr txBox="1"/>
          <p:nvPr/>
        </p:nvSpPr>
        <p:spPr>
          <a:xfrm>
            <a:off x="1550892" y="4547474"/>
            <a:ext cx="9135035" cy="1815882"/>
          </a:xfrm>
          <a:prstGeom prst="rect">
            <a:avLst/>
          </a:prstGeom>
          <a:noFill/>
          <a:ln>
            <a:solidFill>
              <a:schemeClr val="bg1"/>
            </a:solidFill>
          </a:ln>
        </p:spPr>
        <p:txBody>
          <a:bodyPr wrap="square">
            <a:spAutoFit/>
          </a:bodyPr>
          <a:lstStyle/>
          <a:p>
            <a:r>
              <a:rPr lang="en-GB" sz="1400" b="1" i="0" dirty="0" err="1">
                <a:solidFill>
                  <a:srgbClr val="444444"/>
                </a:solidFill>
                <a:effectLst/>
                <a:latin typeface="SFMono-Regular"/>
              </a:rPr>
              <a:t>const</a:t>
            </a:r>
            <a:r>
              <a:rPr lang="en-GB" sz="1400" b="0" i="0" dirty="0">
                <a:solidFill>
                  <a:srgbClr val="444444"/>
                </a:solidFill>
                <a:effectLst/>
                <a:latin typeface="SFMono-Regular"/>
              </a:rPr>
              <a:t> { </a:t>
            </a:r>
            <a:r>
              <a:rPr lang="en-GB" sz="1400" b="0" i="0" dirty="0" err="1">
                <a:solidFill>
                  <a:srgbClr val="444444"/>
                </a:solidFill>
                <a:effectLst/>
                <a:latin typeface="SFMono-Regular"/>
              </a:rPr>
              <a:t>SchemaType</a:t>
            </a:r>
            <a:r>
              <a:rPr lang="en-GB" sz="1400" b="0" i="0" dirty="0">
                <a:solidFill>
                  <a:srgbClr val="444444"/>
                </a:solidFill>
                <a:effectLst/>
                <a:latin typeface="SFMono-Regular"/>
              </a:rPr>
              <a:t>, </a:t>
            </a:r>
            <a:r>
              <a:rPr lang="en-GB" sz="1400" b="0" i="0" dirty="0" err="1">
                <a:solidFill>
                  <a:srgbClr val="444444"/>
                </a:solidFill>
                <a:effectLst/>
                <a:latin typeface="SFMono-Regular"/>
              </a:rPr>
              <a:t>readAVSCAsync</a:t>
            </a:r>
            <a:r>
              <a:rPr lang="en-GB" sz="1400" b="0" i="0" dirty="0">
                <a:solidFill>
                  <a:srgbClr val="444444"/>
                </a:solidFill>
                <a:effectLst/>
                <a:latin typeface="SFMono-Regular"/>
              </a:rPr>
              <a:t>, </a:t>
            </a:r>
            <a:r>
              <a:rPr lang="en-GB" sz="1400" b="0" i="0" dirty="0" err="1">
                <a:solidFill>
                  <a:srgbClr val="444444"/>
                </a:solidFill>
                <a:effectLst/>
                <a:latin typeface="SFMono-Regular"/>
              </a:rPr>
              <a:t>avdlToAVSCAsync</a:t>
            </a:r>
            <a:r>
              <a:rPr lang="en-GB" sz="1400" b="0" i="0" dirty="0">
                <a:solidFill>
                  <a:srgbClr val="444444"/>
                </a:solidFill>
                <a:effectLst/>
                <a:latin typeface="SFMono-Regular"/>
              </a:rPr>
              <a:t> } = </a:t>
            </a:r>
            <a:r>
              <a:rPr lang="en-GB" sz="1400" b="0" i="0" dirty="0">
                <a:solidFill>
                  <a:srgbClr val="397300"/>
                </a:solidFill>
                <a:effectLst/>
                <a:latin typeface="SFMono-Regular"/>
              </a:rPr>
              <a:t>require</a:t>
            </a:r>
            <a:r>
              <a:rPr lang="en-GB" sz="1400" b="0" i="0" dirty="0">
                <a:solidFill>
                  <a:srgbClr val="444444"/>
                </a:solidFill>
                <a:effectLst/>
                <a:latin typeface="SFMono-Regular"/>
              </a:rPr>
              <a:t>(</a:t>
            </a:r>
            <a:r>
              <a:rPr lang="en-GB" sz="1400" b="0" i="0" dirty="0">
                <a:solidFill>
                  <a:srgbClr val="880000"/>
                </a:solidFill>
                <a:effectLst/>
                <a:latin typeface="SFMono-Regular"/>
              </a:rPr>
              <a:t>'@</a:t>
            </a:r>
            <a:r>
              <a:rPr lang="en-GB" sz="1400" b="0" i="0" dirty="0" err="1">
                <a:solidFill>
                  <a:srgbClr val="880000"/>
                </a:solidFill>
                <a:effectLst/>
                <a:latin typeface="SFMono-Regular"/>
              </a:rPr>
              <a:t>kafkajs</a:t>
            </a:r>
            <a:r>
              <a:rPr lang="en-GB" sz="1400" b="0" i="0" dirty="0">
                <a:solidFill>
                  <a:srgbClr val="880000"/>
                </a:solidFill>
                <a:effectLst/>
                <a:latin typeface="SFMono-Regular"/>
              </a:rPr>
              <a:t>/</a:t>
            </a:r>
            <a:r>
              <a:rPr lang="en-GB" sz="1400" dirty="0">
                <a:solidFill>
                  <a:srgbClr val="880000"/>
                </a:solidFill>
                <a:latin typeface="SFMono-Regular"/>
              </a:rPr>
              <a:t>confluent-schema-registry'</a:t>
            </a:r>
            <a:r>
              <a:rPr lang="en-GB" sz="1400" b="0" i="0" dirty="0">
                <a:solidFill>
                  <a:srgbClr val="444444"/>
                </a:solidFill>
                <a:effectLst/>
                <a:latin typeface="SFMono-Regular"/>
              </a:rPr>
              <a:t>) </a:t>
            </a:r>
          </a:p>
          <a:p>
            <a:r>
              <a:rPr lang="en-GB" sz="1400" b="0" i="0" dirty="0">
                <a:solidFill>
                  <a:srgbClr val="888888"/>
                </a:solidFill>
                <a:effectLst/>
                <a:latin typeface="SFMono-Regular"/>
              </a:rPr>
              <a:t>// From an </a:t>
            </a:r>
            <a:r>
              <a:rPr lang="en-GB" sz="1400" b="0" i="0" dirty="0" err="1">
                <a:solidFill>
                  <a:srgbClr val="888888"/>
                </a:solidFill>
                <a:effectLst/>
                <a:latin typeface="SFMono-Regular"/>
              </a:rPr>
              <a:t>avsc</a:t>
            </a:r>
            <a:r>
              <a:rPr lang="en-GB" sz="1400" b="0" i="0" dirty="0">
                <a:solidFill>
                  <a:srgbClr val="888888"/>
                </a:solidFill>
                <a:effectLst/>
                <a:latin typeface="SFMono-Regular"/>
              </a:rPr>
              <a:t> file</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schema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readAVSCAsync</a:t>
            </a:r>
            <a:r>
              <a:rPr lang="en-GB" sz="1400" b="0" i="0" dirty="0">
                <a:solidFill>
                  <a:srgbClr val="444444"/>
                </a:solidFill>
                <a:effectLst/>
                <a:latin typeface="SFMono-Regular"/>
              </a:rPr>
              <a:t>(</a:t>
            </a:r>
            <a:r>
              <a:rPr lang="en-GB" sz="1400" b="0" i="0" dirty="0">
                <a:solidFill>
                  <a:srgbClr val="880000"/>
                </a:solidFill>
                <a:effectLst/>
                <a:latin typeface="SFMono-Regular"/>
              </a:rPr>
              <a:t>'path/to/</a:t>
            </a:r>
            <a:r>
              <a:rPr lang="en-GB" sz="1400" b="0" i="0" dirty="0" err="1">
                <a:solidFill>
                  <a:srgbClr val="880000"/>
                </a:solidFill>
                <a:effectLst/>
                <a:latin typeface="SFMono-Regular"/>
              </a:rPr>
              <a:t>schema.avsc</a:t>
            </a:r>
            <a:r>
              <a:rPr lang="en-GB" sz="1400" b="0" i="0" dirty="0">
                <a:solidFill>
                  <a:srgbClr val="880000"/>
                </a:solidFill>
                <a:effectLst/>
                <a:latin typeface="SFMono-Regular"/>
              </a:rPr>
              <a:t>'</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 id }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registry.register</a:t>
            </a:r>
            <a:r>
              <a:rPr lang="en-GB" sz="1400" b="0" i="0" dirty="0">
                <a:solidFill>
                  <a:srgbClr val="444444"/>
                </a:solidFill>
                <a:effectLst/>
                <a:latin typeface="SFMono-Regular"/>
              </a:rPr>
              <a:t>({ type: </a:t>
            </a:r>
            <a:r>
              <a:rPr lang="en-GB" sz="1400" b="0" i="0" dirty="0" err="1">
                <a:solidFill>
                  <a:srgbClr val="444444"/>
                </a:solidFill>
                <a:effectLst/>
                <a:latin typeface="SFMono-Regular"/>
              </a:rPr>
              <a:t>SchemaType.AVRO</a:t>
            </a:r>
            <a:r>
              <a:rPr lang="en-GB" sz="1400" b="0" i="0" dirty="0">
                <a:solidFill>
                  <a:srgbClr val="444444"/>
                </a:solidFill>
                <a:effectLst/>
                <a:latin typeface="SFMono-Regular"/>
              </a:rPr>
              <a:t>, schema }) </a:t>
            </a:r>
            <a:r>
              <a:rPr lang="en-GB" sz="1400" b="0" i="0" dirty="0">
                <a:solidFill>
                  <a:srgbClr val="888888"/>
                </a:solidFill>
                <a:effectLst/>
                <a:latin typeface="SFMono-Regular"/>
              </a:rPr>
              <a:t>// { id: 2 }</a:t>
            </a:r>
            <a:r>
              <a:rPr lang="en-GB" sz="1400" b="0" i="0" dirty="0">
                <a:solidFill>
                  <a:srgbClr val="444444"/>
                </a:solidFill>
                <a:effectLst/>
                <a:latin typeface="SFMono-Regular"/>
              </a:rPr>
              <a:t> </a:t>
            </a:r>
          </a:p>
          <a:p>
            <a:endParaRPr lang="en-GB" sz="1400" dirty="0">
              <a:solidFill>
                <a:srgbClr val="444444"/>
              </a:solidFill>
              <a:latin typeface="SFMono-Regular"/>
            </a:endParaRPr>
          </a:p>
          <a:p>
            <a:r>
              <a:rPr lang="en-GB" sz="1400" b="0" i="0" dirty="0">
                <a:solidFill>
                  <a:srgbClr val="888888"/>
                </a:solidFill>
                <a:effectLst/>
                <a:latin typeface="SFMono-Regular"/>
              </a:rPr>
              <a:t>// From an </a:t>
            </a:r>
            <a:r>
              <a:rPr lang="en-GB" sz="1400" b="0" i="0" dirty="0" err="1">
                <a:solidFill>
                  <a:srgbClr val="888888"/>
                </a:solidFill>
                <a:effectLst/>
                <a:latin typeface="SFMono-Regular"/>
              </a:rPr>
              <a:t>avdl</a:t>
            </a:r>
            <a:r>
              <a:rPr lang="en-GB" sz="1400" b="0" i="0" dirty="0">
                <a:solidFill>
                  <a:srgbClr val="888888"/>
                </a:solidFill>
                <a:effectLst/>
                <a:latin typeface="SFMono-Regular"/>
              </a:rPr>
              <a:t> file</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schema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avdlToAVSCAsync</a:t>
            </a:r>
            <a:r>
              <a:rPr lang="en-GB" sz="1400" b="0" i="0" dirty="0">
                <a:solidFill>
                  <a:srgbClr val="444444"/>
                </a:solidFill>
                <a:effectLst/>
                <a:latin typeface="SFMono-Regular"/>
              </a:rPr>
              <a:t>(</a:t>
            </a:r>
            <a:r>
              <a:rPr lang="en-GB" sz="1400" b="0" i="0" dirty="0">
                <a:solidFill>
                  <a:srgbClr val="880000"/>
                </a:solidFill>
                <a:effectLst/>
                <a:latin typeface="SFMono-Regular"/>
              </a:rPr>
              <a:t>'path/to/</a:t>
            </a:r>
            <a:r>
              <a:rPr lang="en-GB" sz="1400" b="0" i="0" dirty="0" err="1">
                <a:solidFill>
                  <a:srgbClr val="880000"/>
                </a:solidFill>
                <a:effectLst/>
                <a:latin typeface="SFMono-Regular"/>
              </a:rPr>
              <a:t>protocol.avdl</a:t>
            </a:r>
            <a:r>
              <a:rPr lang="en-GB" sz="1400" b="0" i="0" dirty="0">
                <a:solidFill>
                  <a:srgbClr val="880000"/>
                </a:solidFill>
                <a:effectLst/>
                <a:latin typeface="SFMono-Regular"/>
              </a:rPr>
              <a:t>’</a:t>
            </a:r>
            <a:r>
              <a:rPr lang="en-GB" sz="1400" b="0" i="0" dirty="0">
                <a:solidFill>
                  <a:srgbClr val="444444"/>
                </a:solidFill>
                <a:effectLst/>
                <a:latin typeface="SFMono-Regular"/>
              </a:rPr>
              <a:t>) </a:t>
            </a:r>
          </a:p>
          <a:p>
            <a:r>
              <a:rPr lang="en-GB" sz="1400" b="1" i="0" dirty="0" err="1">
                <a:solidFill>
                  <a:srgbClr val="444444"/>
                </a:solidFill>
                <a:effectLst/>
                <a:latin typeface="SFMono-Regular"/>
              </a:rPr>
              <a:t>const</a:t>
            </a:r>
            <a:r>
              <a:rPr lang="en-GB" sz="1400" b="0" i="0" dirty="0">
                <a:solidFill>
                  <a:srgbClr val="444444"/>
                </a:solidFill>
                <a:effectLst/>
                <a:latin typeface="SFMono-Regular"/>
              </a:rPr>
              <a:t> { id } = </a:t>
            </a:r>
            <a:r>
              <a:rPr lang="en-GB" sz="1400" b="1" i="0" dirty="0">
                <a:solidFill>
                  <a:srgbClr val="444444"/>
                </a:solidFill>
                <a:effectLst/>
                <a:latin typeface="SFMono-Regular"/>
              </a:rPr>
              <a:t>await</a:t>
            </a:r>
            <a:r>
              <a:rPr lang="en-GB" sz="1400" b="0" i="0" dirty="0">
                <a:solidFill>
                  <a:srgbClr val="444444"/>
                </a:solidFill>
                <a:effectLst/>
                <a:latin typeface="SFMono-Regular"/>
              </a:rPr>
              <a:t> </a:t>
            </a:r>
            <a:r>
              <a:rPr lang="en-GB" sz="1400" b="0" i="0" dirty="0" err="1">
                <a:solidFill>
                  <a:srgbClr val="444444"/>
                </a:solidFill>
                <a:effectLst/>
                <a:latin typeface="SFMono-Regular"/>
              </a:rPr>
              <a:t>registry.register</a:t>
            </a:r>
            <a:r>
              <a:rPr lang="en-GB" sz="1400" b="0" i="0" dirty="0">
                <a:solidFill>
                  <a:srgbClr val="444444"/>
                </a:solidFill>
                <a:effectLst/>
                <a:latin typeface="SFMono-Regular"/>
              </a:rPr>
              <a:t>({ type: </a:t>
            </a:r>
            <a:r>
              <a:rPr lang="en-GB" sz="1400" b="0" i="0" dirty="0" err="1">
                <a:solidFill>
                  <a:srgbClr val="444444"/>
                </a:solidFill>
                <a:effectLst/>
                <a:latin typeface="SFMono-Regular"/>
              </a:rPr>
              <a:t>SchemaType.AVRO</a:t>
            </a:r>
            <a:r>
              <a:rPr lang="en-GB" sz="1400" b="0" i="0" dirty="0">
                <a:solidFill>
                  <a:srgbClr val="444444"/>
                </a:solidFill>
                <a:effectLst/>
                <a:latin typeface="SFMono-Regular"/>
              </a:rPr>
              <a:t>, schema }) </a:t>
            </a:r>
            <a:r>
              <a:rPr lang="en-GB" sz="1400" b="0" i="0" dirty="0">
                <a:solidFill>
                  <a:srgbClr val="888888"/>
                </a:solidFill>
                <a:effectLst/>
                <a:latin typeface="SFMono-Regular"/>
              </a:rPr>
              <a:t>// { id: 3 }</a:t>
            </a:r>
            <a:endParaRPr lang="en-US" sz="1400" dirty="0"/>
          </a:p>
        </p:txBody>
      </p:sp>
    </p:spTree>
    <p:extLst>
      <p:ext uri="{BB962C8B-B14F-4D97-AF65-F5344CB8AC3E}">
        <p14:creationId xmlns:p14="http://schemas.microsoft.com/office/powerpoint/2010/main" val="221530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4B70-F3EC-0F54-0E78-0B8E91528F92}"/>
              </a:ext>
            </a:extLst>
          </p:cNvPr>
          <p:cNvSpPr>
            <a:spLocks noGrp="1"/>
          </p:cNvSpPr>
          <p:nvPr>
            <p:ph type="title"/>
          </p:nvPr>
        </p:nvSpPr>
        <p:spPr/>
        <p:txBody>
          <a:bodyPr/>
          <a:lstStyle/>
          <a:p>
            <a:r>
              <a:rPr lang="en-US" dirty="0"/>
              <a:t>Usage (3)</a:t>
            </a:r>
          </a:p>
        </p:txBody>
      </p:sp>
      <p:pic>
        <p:nvPicPr>
          <p:cNvPr id="4" name="Picture 3">
            <a:extLst>
              <a:ext uri="{FF2B5EF4-FFF2-40B4-BE49-F238E27FC236}">
                <a16:creationId xmlns:a16="http://schemas.microsoft.com/office/drawing/2014/main" id="{AB0ABDFB-0179-5067-9720-0C382348D523}"/>
              </a:ext>
            </a:extLst>
          </p:cNvPr>
          <p:cNvPicPr>
            <a:picLocks noChangeAspect="1"/>
          </p:cNvPicPr>
          <p:nvPr/>
        </p:nvPicPr>
        <p:blipFill>
          <a:blip r:embed="rId2"/>
          <a:stretch>
            <a:fillRect/>
          </a:stretch>
        </p:blipFill>
        <p:spPr>
          <a:xfrm>
            <a:off x="838199" y="944142"/>
            <a:ext cx="8864974" cy="5452014"/>
          </a:xfrm>
          <a:prstGeom prst="rect">
            <a:avLst/>
          </a:prstGeom>
        </p:spPr>
      </p:pic>
    </p:spTree>
    <p:extLst>
      <p:ext uri="{BB962C8B-B14F-4D97-AF65-F5344CB8AC3E}">
        <p14:creationId xmlns:p14="http://schemas.microsoft.com/office/powerpoint/2010/main" val="32700610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74B70-F3EC-0F54-0E78-0B8E91528F92}"/>
              </a:ext>
            </a:extLst>
          </p:cNvPr>
          <p:cNvSpPr>
            <a:spLocks noGrp="1"/>
          </p:cNvSpPr>
          <p:nvPr>
            <p:ph type="title"/>
          </p:nvPr>
        </p:nvSpPr>
        <p:spPr/>
        <p:txBody>
          <a:bodyPr/>
          <a:lstStyle/>
          <a:p>
            <a:r>
              <a:rPr lang="en-US" dirty="0"/>
              <a:t>Usage (3)</a:t>
            </a:r>
          </a:p>
        </p:txBody>
      </p:sp>
      <p:pic>
        <p:nvPicPr>
          <p:cNvPr id="3" name="Picture 2">
            <a:extLst>
              <a:ext uri="{FF2B5EF4-FFF2-40B4-BE49-F238E27FC236}">
                <a16:creationId xmlns:a16="http://schemas.microsoft.com/office/drawing/2014/main" id="{7E8C0214-8EC6-0281-CD61-DE66A47ADC21}"/>
              </a:ext>
            </a:extLst>
          </p:cNvPr>
          <p:cNvPicPr>
            <a:picLocks noChangeAspect="1"/>
          </p:cNvPicPr>
          <p:nvPr/>
        </p:nvPicPr>
        <p:blipFill>
          <a:blip r:embed="rId2"/>
          <a:stretch>
            <a:fillRect/>
          </a:stretch>
        </p:blipFill>
        <p:spPr>
          <a:xfrm>
            <a:off x="838199" y="1015860"/>
            <a:ext cx="10325100" cy="3505200"/>
          </a:xfrm>
          <a:prstGeom prst="rect">
            <a:avLst/>
          </a:prstGeom>
        </p:spPr>
      </p:pic>
    </p:spTree>
    <p:extLst>
      <p:ext uri="{BB962C8B-B14F-4D97-AF65-F5344CB8AC3E}">
        <p14:creationId xmlns:p14="http://schemas.microsoft.com/office/powerpoint/2010/main" val="262964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85F0-1644-BE5F-7327-AD82C81CBF99}"/>
              </a:ext>
            </a:extLst>
          </p:cNvPr>
          <p:cNvSpPr>
            <a:spLocks noGrp="1"/>
          </p:cNvSpPr>
          <p:nvPr>
            <p:ph type="title"/>
          </p:nvPr>
        </p:nvSpPr>
        <p:spPr/>
        <p:txBody>
          <a:bodyPr/>
          <a:lstStyle/>
          <a:p>
            <a:r>
              <a:rPr lang="en-US" dirty="0"/>
              <a:t>What is event streaming?</a:t>
            </a:r>
          </a:p>
        </p:txBody>
      </p:sp>
      <p:sp>
        <p:nvSpPr>
          <p:cNvPr id="3" name="Text Placeholder 2">
            <a:extLst>
              <a:ext uri="{FF2B5EF4-FFF2-40B4-BE49-F238E27FC236}">
                <a16:creationId xmlns:a16="http://schemas.microsoft.com/office/drawing/2014/main" id="{32F20D09-4868-8159-E670-DB6D0B2DAFD3}"/>
              </a:ext>
            </a:extLst>
          </p:cNvPr>
          <p:cNvSpPr>
            <a:spLocks noGrp="1"/>
          </p:cNvSpPr>
          <p:nvPr>
            <p:ph type="body" sz="quarter" idx="11"/>
          </p:nvPr>
        </p:nvSpPr>
        <p:spPr/>
        <p:txBody>
          <a:bodyPr/>
          <a:lstStyle/>
          <a:p>
            <a:r>
              <a:rPr lang="en-US" dirty="0"/>
              <a:t>The digital equivalent of the human body's central nervous system.</a:t>
            </a:r>
          </a:p>
          <a:p>
            <a:r>
              <a:rPr lang="en-GB" dirty="0"/>
              <a:t>It is the technological foundation for the 'always-on' world where businesses are increasingly software-defined and automated, and where the user of software is more software.</a:t>
            </a:r>
          </a:p>
          <a:p>
            <a:r>
              <a:rPr lang="en-GB" dirty="0"/>
              <a:t>Event streaming is the practice of capturing data in real-time from event sources like databases, sensors, mobile devices, cloud services, etc.</a:t>
            </a:r>
          </a:p>
          <a:p>
            <a:pPr lvl="1"/>
            <a:r>
              <a:rPr lang="en-GB" dirty="0"/>
              <a:t>Storing these event streams durably for later retrieval</a:t>
            </a:r>
          </a:p>
          <a:p>
            <a:pPr lvl="1"/>
            <a:r>
              <a:rPr lang="en-GB" dirty="0"/>
              <a:t>Manipulating, processing, and reacting to the event streams in real-time as well as retrospectively</a:t>
            </a:r>
          </a:p>
          <a:p>
            <a:pPr lvl="1"/>
            <a:r>
              <a:rPr lang="en-GB" dirty="0"/>
              <a:t>Routing the event streams to different destination technologies as needed.</a:t>
            </a:r>
          </a:p>
          <a:p>
            <a:r>
              <a:rPr lang="en-GB" dirty="0"/>
              <a:t>Ensures a continuous flow and interpretation of data so that the right information is at the right place, at the right time.</a:t>
            </a:r>
            <a:endParaRPr lang="en-US" dirty="0"/>
          </a:p>
        </p:txBody>
      </p:sp>
    </p:spTree>
    <p:extLst>
      <p:ext uri="{BB962C8B-B14F-4D97-AF65-F5344CB8AC3E}">
        <p14:creationId xmlns:p14="http://schemas.microsoft.com/office/powerpoint/2010/main" val="3255470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EC7D-45F5-0AAA-8781-241EA2122299}"/>
              </a:ext>
            </a:extLst>
          </p:cNvPr>
          <p:cNvSpPr>
            <a:spLocks noGrp="1"/>
          </p:cNvSpPr>
          <p:nvPr>
            <p:ph type="title"/>
          </p:nvPr>
        </p:nvSpPr>
        <p:spPr/>
        <p:txBody>
          <a:bodyPr/>
          <a:lstStyle/>
          <a:p>
            <a:r>
              <a:rPr lang="en-US" dirty="0"/>
              <a:t>Confluent Schema Registry configuration</a:t>
            </a:r>
          </a:p>
        </p:txBody>
      </p:sp>
      <p:sp>
        <p:nvSpPr>
          <p:cNvPr id="3" name="Text Placeholder 2">
            <a:extLst>
              <a:ext uri="{FF2B5EF4-FFF2-40B4-BE49-F238E27FC236}">
                <a16:creationId xmlns:a16="http://schemas.microsoft.com/office/drawing/2014/main" id="{31067F29-9C9B-0221-0E6D-4FBD49E55EC5}"/>
              </a:ext>
            </a:extLst>
          </p:cNvPr>
          <p:cNvSpPr>
            <a:spLocks noGrp="1"/>
          </p:cNvSpPr>
          <p:nvPr>
            <p:ph type="body" sz="quarter" idx="11"/>
          </p:nvPr>
        </p:nvSpPr>
        <p:spPr/>
        <p:txBody>
          <a:bodyPr/>
          <a:lstStyle/>
          <a:p>
            <a:r>
              <a:rPr lang="en-US" dirty="0"/>
              <a:t>Install Docker</a:t>
            </a:r>
          </a:p>
        </p:txBody>
      </p:sp>
      <p:sp>
        <p:nvSpPr>
          <p:cNvPr id="7" name="TextBox 6">
            <a:extLst>
              <a:ext uri="{FF2B5EF4-FFF2-40B4-BE49-F238E27FC236}">
                <a16:creationId xmlns:a16="http://schemas.microsoft.com/office/drawing/2014/main" id="{1158029B-4459-143C-F782-36D2BB6DD261}"/>
              </a:ext>
            </a:extLst>
          </p:cNvPr>
          <p:cNvSpPr txBox="1"/>
          <p:nvPr/>
        </p:nvSpPr>
        <p:spPr>
          <a:xfrm>
            <a:off x="1060579" y="1729804"/>
            <a:ext cx="9974973" cy="1600438"/>
          </a:xfrm>
          <a:prstGeom prst="rect">
            <a:avLst/>
          </a:prstGeom>
          <a:noFill/>
          <a:ln>
            <a:solidFill>
              <a:schemeClr val="bg1"/>
            </a:solidFill>
          </a:ln>
        </p:spPr>
        <p:txBody>
          <a:bodyPr wrap="square">
            <a:spAutoFit/>
          </a:bodyPr>
          <a:lstStyle/>
          <a:p>
            <a:r>
              <a:rPr lang="en-US" sz="1400" dirty="0">
                <a:solidFill>
                  <a:schemeClr val="bg1"/>
                </a:solidFill>
              </a:rPr>
              <a:t>docker run -d \</a:t>
            </a:r>
          </a:p>
          <a:p>
            <a:r>
              <a:rPr lang="en-US" sz="1400" dirty="0">
                <a:solidFill>
                  <a:schemeClr val="bg1"/>
                </a:solidFill>
              </a:rPr>
              <a:t>  --name=schema-registry \</a:t>
            </a:r>
          </a:p>
          <a:p>
            <a:r>
              <a:rPr lang="en-US" sz="1400" dirty="0">
                <a:solidFill>
                  <a:schemeClr val="bg1"/>
                </a:solidFill>
              </a:rPr>
              <a:t>  -e SCHEMA_REGISTRY_KAFKASTORE_BOOTSTRAP_SERVERS=VuiLenDis-MBP:9092 \</a:t>
            </a:r>
          </a:p>
          <a:p>
            <a:r>
              <a:rPr lang="en-US" sz="1400" dirty="0">
                <a:solidFill>
                  <a:schemeClr val="bg1"/>
                </a:solidFill>
              </a:rPr>
              <a:t>  -e SCHEMA_REGISTRY_HOST_NAME=docker-desktop \</a:t>
            </a:r>
          </a:p>
          <a:p>
            <a:r>
              <a:rPr lang="en-US" sz="1400" dirty="0">
                <a:solidFill>
                  <a:schemeClr val="bg1"/>
                </a:solidFill>
              </a:rPr>
              <a:t>  -e SCHEMA_REGISTRY_DEBUG=true \</a:t>
            </a:r>
          </a:p>
          <a:p>
            <a:r>
              <a:rPr lang="en-US" sz="1400" dirty="0">
                <a:solidFill>
                  <a:schemeClr val="bg1"/>
                </a:solidFill>
              </a:rPr>
              <a:t>  -p 8081:8081 \</a:t>
            </a:r>
          </a:p>
          <a:p>
            <a:r>
              <a:rPr lang="en-US" sz="1400" dirty="0">
                <a:solidFill>
                  <a:schemeClr val="bg1"/>
                </a:solidFill>
              </a:rPr>
              <a:t>  </a:t>
            </a:r>
            <a:r>
              <a:rPr lang="en-US" sz="1400" dirty="0" err="1">
                <a:solidFill>
                  <a:schemeClr val="bg1"/>
                </a:solidFill>
              </a:rPr>
              <a:t>confluentinc</a:t>
            </a:r>
            <a:r>
              <a:rPr lang="en-US" sz="1400" dirty="0">
                <a:solidFill>
                  <a:schemeClr val="bg1"/>
                </a:solidFill>
              </a:rPr>
              <a:t>/cp-schema-registry:7.1.1</a:t>
            </a:r>
          </a:p>
        </p:txBody>
      </p:sp>
    </p:spTree>
    <p:extLst>
      <p:ext uri="{BB962C8B-B14F-4D97-AF65-F5344CB8AC3E}">
        <p14:creationId xmlns:p14="http://schemas.microsoft.com/office/powerpoint/2010/main" val="2009122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E8D928-693A-44D6-B44B-B7D8B65DE593}"/>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85460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B8AA6A-4B9B-BBB6-6567-DE1F0B9D6782}"/>
              </a:ext>
            </a:extLst>
          </p:cNvPr>
          <p:cNvPicPr>
            <a:picLocks noChangeAspect="1"/>
          </p:cNvPicPr>
          <p:nvPr/>
        </p:nvPicPr>
        <p:blipFill>
          <a:blip r:embed="rId2"/>
          <a:stretch>
            <a:fillRect/>
          </a:stretch>
        </p:blipFill>
        <p:spPr>
          <a:xfrm>
            <a:off x="120650" y="1163210"/>
            <a:ext cx="11950700" cy="4391881"/>
          </a:xfrm>
          <a:prstGeom prst="rect">
            <a:avLst/>
          </a:prstGeom>
          <a:noFill/>
        </p:spPr>
      </p:pic>
    </p:spTree>
    <p:extLst>
      <p:ext uri="{BB962C8B-B14F-4D97-AF65-F5344CB8AC3E}">
        <p14:creationId xmlns:p14="http://schemas.microsoft.com/office/powerpoint/2010/main" val="2798009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8B8AF0-482B-3FCE-18A6-5B06D6CD143C}"/>
              </a:ext>
            </a:extLst>
          </p:cNvPr>
          <p:cNvSpPr>
            <a:spLocks noGrp="1"/>
          </p:cNvSpPr>
          <p:nvPr>
            <p:ph type="title"/>
          </p:nvPr>
        </p:nvSpPr>
        <p:spPr/>
        <p:txBody>
          <a:bodyPr/>
          <a:lstStyle/>
          <a:p>
            <a:r>
              <a:rPr lang="en-US" dirty="0"/>
              <a:t>What can I use event streaming for?</a:t>
            </a:r>
          </a:p>
        </p:txBody>
      </p:sp>
      <p:sp>
        <p:nvSpPr>
          <p:cNvPr id="7" name="Text Placeholder 6">
            <a:extLst>
              <a:ext uri="{FF2B5EF4-FFF2-40B4-BE49-F238E27FC236}">
                <a16:creationId xmlns:a16="http://schemas.microsoft.com/office/drawing/2014/main" id="{483B5F15-87EA-4BC1-D571-3482D1EE788C}"/>
              </a:ext>
            </a:extLst>
          </p:cNvPr>
          <p:cNvSpPr>
            <a:spLocks noGrp="1"/>
          </p:cNvSpPr>
          <p:nvPr>
            <p:ph type="body" sz="quarter" idx="11"/>
          </p:nvPr>
        </p:nvSpPr>
        <p:spPr/>
        <p:txBody>
          <a:bodyPr/>
          <a:lstStyle/>
          <a:p>
            <a:r>
              <a:rPr lang="en-US" dirty="0"/>
              <a:t>To process payments and financial transactions in real-time, such as in stock exchanges, banks, and insurances.</a:t>
            </a:r>
          </a:p>
          <a:p>
            <a:r>
              <a:rPr lang="en-US" dirty="0"/>
              <a:t>To track and monitor cars, trucks, fleets, and shipments in real-time, such as in logistics and the automotive industry.</a:t>
            </a:r>
          </a:p>
          <a:p>
            <a:r>
              <a:rPr lang="en-US" dirty="0"/>
              <a:t>To continuously capture and analyze sensor data from IoT devices or other equipment, such as in factories and wind parks.</a:t>
            </a:r>
          </a:p>
          <a:p>
            <a:r>
              <a:rPr lang="en-US" dirty="0"/>
              <a:t>To collect and immediately react to customer interactions and orders, such as in retail, the hotel and travel industry, and mobile applications.</a:t>
            </a:r>
          </a:p>
          <a:p>
            <a:r>
              <a:rPr lang="en-US" dirty="0"/>
              <a:t>To monitor patients in hospital care and predict changes in condition to ensure timely treatment in emergencies.</a:t>
            </a:r>
          </a:p>
          <a:p>
            <a:r>
              <a:rPr lang="en-US" dirty="0"/>
              <a:t>To connect, store, and make available data produced by different divisions of a company.</a:t>
            </a:r>
          </a:p>
          <a:p>
            <a:r>
              <a:rPr lang="en-US" dirty="0"/>
              <a:t>To serve as the foundation for data platforms, event-driven architectures, and microservices.</a:t>
            </a:r>
          </a:p>
        </p:txBody>
      </p:sp>
    </p:spTree>
    <p:extLst>
      <p:ext uri="{BB962C8B-B14F-4D97-AF65-F5344CB8AC3E}">
        <p14:creationId xmlns:p14="http://schemas.microsoft.com/office/powerpoint/2010/main" val="207190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EFCEF-539F-FE49-DD98-33BB913C230C}"/>
              </a:ext>
            </a:extLst>
          </p:cNvPr>
          <p:cNvSpPr>
            <a:spLocks noGrp="1"/>
          </p:cNvSpPr>
          <p:nvPr>
            <p:ph type="title"/>
          </p:nvPr>
        </p:nvSpPr>
        <p:spPr/>
        <p:txBody>
          <a:bodyPr/>
          <a:lstStyle/>
          <a:p>
            <a:r>
              <a:rPr lang="en-US" dirty="0"/>
              <a:t>What is Kafka?</a:t>
            </a:r>
          </a:p>
        </p:txBody>
      </p:sp>
      <p:sp>
        <p:nvSpPr>
          <p:cNvPr id="3" name="Text Placeholder 2">
            <a:extLst>
              <a:ext uri="{FF2B5EF4-FFF2-40B4-BE49-F238E27FC236}">
                <a16:creationId xmlns:a16="http://schemas.microsoft.com/office/drawing/2014/main" id="{237724FB-4E6F-B6CE-2A3D-F558BE0C2B01}"/>
              </a:ext>
            </a:extLst>
          </p:cNvPr>
          <p:cNvSpPr>
            <a:spLocks noGrp="1"/>
          </p:cNvSpPr>
          <p:nvPr>
            <p:ph type="body" sz="quarter" idx="11"/>
          </p:nvPr>
        </p:nvSpPr>
        <p:spPr/>
        <p:txBody>
          <a:bodyPr/>
          <a:lstStyle/>
          <a:p>
            <a:r>
              <a:rPr lang="en-US" dirty="0"/>
              <a:t>Apache Kafka is an event streaming platform.</a:t>
            </a:r>
          </a:p>
          <a:p>
            <a:r>
              <a:rPr lang="en-GB" dirty="0"/>
              <a:t>Kafka combines three key capabilities, so you can implement for event streaming end-to-end with a single battle-tested solution.</a:t>
            </a:r>
          </a:p>
          <a:p>
            <a:pPr lvl="1"/>
            <a:r>
              <a:rPr lang="en-GB" dirty="0"/>
              <a:t>To </a:t>
            </a:r>
            <a:r>
              <a:rPr lang="en-GB" b="1" dirty="0"/>
              <a:t>publish</a:t>
            </a:r>
            <a:r>
              <a:rPr lang="en-GB" dirty="0"/>
              <a:t> (write) and </a:t>
            </a:r>
            <a:r>
              <a:rPr lang="en-GB" b="1" dirty="0"/>
              <a:t>subscribe to</a:t>
            </a:r>
            <a:r>
              <a:rPr lang="en-GB" dirty="0"/>
              <a:t> (read) streams of events, including continuous import/export of your data from other systems.</a:t>
            </a:r>
          </a:p>
          <a:p>
            <a:pPr lvl="1"/>
            <a:r>
              <a:rPr lang="en-GB" dirty="0"/>
              <a:t>To </a:t>
            </a:r>
            <a:r>
              <a:rPr lang="en-GB" b="1" dirty="0"/>
              <a:t>store</a:t>
            </a:r>
            <a:r>
              <a:rPr lang="en-GB" dirty="0"/>
              <a:t> streams of events durably and reliably for as long as you want.</a:t>
            </a:r>
          </a:p>
          <a:p>
            <a:pPr lvl="1"/>
            <a:r>
              <a:rPr lang="en-GB" dirty="0"/>
              <a:t>To </a:t>
            </a:r>
            <a:r>
              <a:rPr lang="en-GB" b="1" dirty="0"/>
              <a:t>process</a:t>
            </a:r>
            <a:r>
              <a:rPr lang="en-GB" dirty="0"/>
              <a:t> streams of events as they occur or retrospectively.</a:t>
            </a:r>
          </a:p>
          <a:p>
            <a:r>
              <a:rPr lang="en-GB" dirty="0"/>
              <a:t>And all this functionality is provided in a distributed, highly scalable, elastic, fault-tolerant, and secure manner.</a:t>
            </a:r>
          </a:p>
        </p:txBody>
      </p:sp>
    </p:spTree>
    <p:extLst>
      <p:ext uri="{BB962C8B-B14F-4D97-AF65-F5344CB8AC3E}">
        <p14:creationId xmlns:p14="http://schemas.microsoft.com/office/powerpoint/2010/main" val="1517750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12AFA757-DDFC-3D14-DB6C-3762E808DF00}"/>
              </a:ext>
            </a:extLst>
          </p:cNvPr>
          <p:cNvPicPr>
            <a:picLocks noChangeAspect="1"/>
          </p:cNvPicPr>
          <p:nvPr/>
        </p:nvPicPr>
        <p:blipFill>
          <a:blip r:embed="rId3"/>
          <a:stretch>
            <a:fillRect/>
          </a:stretch>
        </p:blipFill>
        <p:spPr>
          <a:xfrm>
            <a:off x="2887386" y="68263"/>
            <a:ext cx="6417228" cy="6581775"/>
          </a:xfrm>
          <a:prstGeom prst="rect">
            <a:avLst/>
          </a:prstGeom>
          <a:noFill/>
        </p:spPr>
      </p:pic>
    </p:spTree>
    <p:extLst>
      <p:ext uri="{BB962C8B-B14F-4D97-AF65-F5344CB8AC3E}">
        <p14:creationId xmlns:p14="http://schemas.microsoft.com/office/powerpoint/2010/main" val="2198905424"/>
      </p:ext>
    </p:extLst>
  </p:cSld>
  <p:clrMapOvr>
    <a:masterClrMapping/>
  </p:clrMapOvr>
</p:sld>
</file>

<file path=ppt/theme/theme1.xml><?xml version="1.0" encoding="utf-8"?>
<a:theme xmlns:a="http://schemas.openxmlformats.org/drawingml/2006/main" name="NTG">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ashTech-Powerpoint Template.potx" id="{8528D3B1-90F0-4E80-B5D3-7E4ED9D8E197}" vid="{7A2CF91B-A190-4960-B284-3D7041832F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09ED3CD6D966B46B07A514663589B2D" ma:contentTypeVersion="4" ma:contentTypeDescription="Create a new document." ma:contentTypeScope="" ma:versionID="43816d4152d960e01263d0f3079f812e">
  <xsd:schema xmlns:xsd="http://www.w3.org/2001/XMLSchema" xmlns:xs="http://www.w3.org/2001/XMLSchema" xmlns:p="http://schemas.microsoft.com/office/2006/metadata/properties" xmlns:ns2="a303498c-e7d6-4b65-84d9-c7f792967138" targetNamespace="http://schemas.microsoft.com/office/2006/metadata/properties" ma:root="true" ma:fieldsID="ac6a1194e98946f5c5b43c088532509c" ns2:_="">
    <xsd:import namespace="a303498c-e7d6-4b65-84d9-c7f7929671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3498c-e7d6-4b65-84d9-c7f792967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ECB7E7A8-E461-4F03-A9E6-62979C9369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3498c-e7d6-4b65-84d9-c7f7929671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6C3307-F054-4959-9144-4D96D0E24931}">
  <ds:schemaRefs>
    <ds:schemaRef ds:uri="http://www.w3.org/XML/1998/namespace"/>
    <ds:schemaRef ds:uri="http://purl.org/dc/dcmitype/"/>
    <ds:schemaRef ds:uri="a303498c-e7d6-4b65-84d9-c7f792967138"/>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NTG</Template>
  <TotalTime>1660</TotalTime>
  <Words>4666</Words>
  <Application>Microsoft Macintosh PowerPoint</Application>
  <PresentationFormat>Widescreen</PresentationFormat>
  <Paragraphs>384</Paragraphs>
  <Slides>51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inherit</vt:lpstr>
      <vt:lpstr>SFMono-Regular</vt:lpstr>
      <vt:lpstr>Wingdings</vt:lpstr>
      <vt:lpstr>NTG</vt:lpstr>
      <vt:lpstr>Kafka Fundamental</vt:lpstr>
      <vt:lpstr>PowerPoint Presentation</vt:lpstr>
      <vt:lpstr>PowerPoint Presentation</vt:lpstr>
      <vt:lpstr>PowerPoint Presentation</vt:lpstr>
      <vt:lpstr>What is event streaming?</vt:lpstr>
      <vt:lpstr>PowerPoint Presentation</vt:lpstr>
      <vt:lpstr>What can I use event streaming for?</vt:lpstr>
      <vt:lpstr>What is Kafka?</vt:lpstr>
      <vt:lpstr>PowerPoint Presentation</vt:lpstr>
      <vt:lpstr>PowerPoint Presentation</vt:lpstr>
      <vt:lpstr>Kafka acts like a middle-man</vt:lpstr>
      <vt:lpstr>At-least-once message flow</vt:lpstr>
      <vt:lpstr>At-most-once message flow</vt:lpstr>
      <vt:lpstr>Exactly-once message flow</vt:lpstr>
      <vt:lpstr>Kafka usage</vt:lpstr>
      <vt:lpstr>PowerPoint Presentation</vt:lpstr>
      <vt:lpstr>PowerPoint Presentation</vt:lpstr>
      <vt:lpstr>Summary</vt:lpstr>
      <vt:lpstr>PowerPoint Presentation</vt:lpstr>
      <vt:lpstr>The Kafka architecture</vt:lpstr>
      <vt:lpstr>Producers and consumers </vt:lpstr>
      <vt:lpstr>Topics overview</vt:lpstr>
      <vt:lpstr>ZooKeeper usage</vt:lpstr>
      <vt:lpstr>Kafka’s high-level architecture </vt:lpstr>
      <vt:lpstr>The commit log </vt:lpstr>
      <vt:lpstr>PowerPoint Presentation</vt:lpstr>
      <vt:lpstr>Apache Kafka QuickStart</vt:lpstr>
      <vt:lpstr>Apache Kafka QuickStart (2)</vt:lpstr>
      <vt:lpstr>Apache Kafka QuickStart (3)</vt:lpstr>
      <vt:lpstr>Apache Kafka QuickStart (4)</vt:lpstr>
      <vt:lpstr>Apache Kafka QuickStart (5)</vt:lpstr>
      <vt:lpstr>Apache Kafka QuickStart (6)</vt:lpstr>
      <vt:lpstr>Apache Kafka QuickStart (7)</vt:lpstr>
      <vt:lpstr>Apache Kafka QuickStart (8)</vt:lpstr>
      <vt:lpstr>PowerPoint Presentation</vt:lpstr>
      <vt:lpstr>PowerPoint Presentation</vt:lpstr>
      <vt:lpstr>A Brief Intro to Kafka</vt:lpstr>
      <vt:lpstr>A Brief Intro to Kafka (2)</vt:lpstr>
      <vt:lpstr>Message Formats</vt:lpstr>
      <vt:lpstr>Message Formats: Plain-Text JSON</vt:lpstr>
      <vt:lpstr>Message Formats: AVRO</vt:lpstr>
      <vt:lpstr>Getting Started</vt:lpstr>
      <vt:lpstr>Getting Started (2)</vt:lpstr>
      <vt:lpstr>PowerPoint Presentation</vt:lpstr>
      <vt:lpstr>Confluent Schema Registry</vt:lpstr>
      <vt:lpstr>Usage</vt:lpstr>
      <vt:lpstr>Usage (2)</vt:lpstr>
      <vt:lpstr>Usage (3)</vt:lpstr>
      <vt:lpstr>Usage (3)</vt:lpstr>
      <vt:lpstr>Confluent Schema Registry configuration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Minh Tran</dc:creator>
  <cp:lastModifiedBy>Minh Tran</cp:lastModifiedBy>
  <cp:revision>230</cp:revision>
  <dcterms:created xsi:type="dcterms:W3CDTF">2022-06-17T11:21:34Z</dcterms:created>
  <dcterms:modified xsi:type="dcterms:W3CDTF">2022-06-21T02:28:19Z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0x010100409ED3CD6D966B46B07A514663589B2D</vt:lpwstr>
  </property>
  <property fmtid="{D5CDD505-2E9C-101B-9397-08002B2CF9AE}" pid="3" name="Order">
    <vt:r8>2154200</vt:r8>
  </property>
  <property fmtid="{D5CDD505-2E9C-101B-9397-08002B2CF9AE}" pid="4" name="ComplianceAssetId">
    <vt:lpwstr/>
  </property>
</Properties>
</file>